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4_1715E4DB.xml" ContentType="application/vnd.ms-powerpoint.comments+xml"/>
  <Override PartName="/ppt/notesSlides/notesSlide2.xml" ContentType="application/vnd.openxmlformats-officedocument.presentationml.notesSlide+xml"/>
  <Override PartName="/ppt/comments/modernComment_16A_49727652.xml" ContentType="application/vnd.ms-powerpoint.comments+xml"/>
  <Override PartName="/ppt/notesSlides/notesSlide3.xml" ContentType="application/vnd.openxmlformats-officedocument.presentationml.notesSlide+xml"/>
  <Override PartName="/ppt/comments/modernComment_106_C025C6E.xml" ContentType="application/vnd.ms-powerpoint.comments+xml"/>
  <Override PartName="/ppt/comments/modernComment_107_B22BE938.xml" ContentType="application/vnd.ms-powerpoint.comments+xml"/>
  <Override PartName="/ppt/comments/modernComment_179_C4C1094E.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08_181BF22C.xml" ContentType="application/vnd.ms-powerpoint.comments+xml"/>
  <Override PartName="/ppt/comments/modernComment_169_E5216592.xml" ContentType="application/vnd.ms-powerpoint.comments+xml"/>
  <Override PartName="/ppt/comments/modernComment_109_687F8A1F.xml" ContentType="application/vnd.ms-powerpoint.comments+xml"/>
  <Override PartName="/ppt/comments/modernComment_16C_8858E49E.xml" ContentType="application/vnd.ms-powerpoint.comments+xml"/>
  <Override PartName="/ppt/notesSlides/notesSlide4.xml" ContentType="application/vnd.openxmlformats-officedocument.presentationml.notesSlide+xml"/>
  <Override PartName="/ppt/comments/modernComment_17C_8FE87F40.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C_6C0822A2.xml" ContentType="application/vnd.ms-powerpoint.comment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omments/modernComment_14B_E8D6948B.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10" r:id="rId3"/>
    <p:sldId id="376" r:id="rId4"/>
    <p:sldId id="293" r:id="rId5"/>
    <p:sldId id="298" r:id="rId6"/>
    <p:sldId id="297" r:id="rId7"/>
    <p:sldId id="347" r:id="rId8"/>
    <p:sldId id="383" r:id="rId9"/>
    <p:sldId id="257" r:id="rId10"/>
    <p:sldId id="260" r:id="rId11"/>
    <p:sldId id="362" r:id="rId12"/>
    <p:sldId id="262" r:id="rId13"/>
    <p:sldId id="263" r:id="rId14"/>
    <p:sldId id="377" r:id="rId15"/>
    <p:sldId id="264" r:id="rId16"/>
    <p:sldId id="361" r:id="rId17"/>
    <p:sldId id="265" r:id="rId18"/>
    <p:sldId id="364" r:id="rId19"/>
    <p:sldId id="379" r:id="rId20"/>
    <p:sldId id="343" r:id="rId21"/>
    <p:sldId id="350" r:id="rId22"/>
    <p:sldId id="366" r:id="rId23"/>
    <p:sldId id="380" r:id="rId24"/>
    <p:sldId id="382" r:id="rId25"/>
    <p:sldId id="381" r:id="rId26"/>
    <p:sldId id="351" r:id="rId27"/>
    <p:sldId id="352" r:id="rId28"/>
    <p:sldId id="349" r:id="rId29"/>
    <p:sldId id="267" r:id="rId30"/>
    <p:sldId id="344" r:id="rId31"/>
    <p:sldId id="357" r:id="rId32"/>
    <p:sldId id="358" r:id="rId33"/>
    <p:sldId id="268" r:id="rId34"/>
    <p:sldId id="341" r:id="rId35"/>
    <p:sldId id="369" r:id="rId36"/>
    <p:sldId id="370" r:id="rId37"/>
    <p:sldId id="371" r:id="rId38"/>
    <p:sldId id="372" r:id="rId39"/>
    <p:sldId id="368" r:id="rId40"/>
    <p:sldId id="318" r:id="rId41"/>
    <p:sldId id="373" r:id="rId42"/>
    <p:sldId id="374" r:id="rId43"/>
    <p:sldId id="375" r:id="rId44"/>
    <p:sldId id="384" r:id="rId45"/>
    <p:sldId id="385" r:id="rId46"/>
    <p:sldId id="386" r:id="rId47"/>
    <p:sldId id="321" r:id="rId48"/>
    <p:sldId id="335" r:id="rId49"/>
    <p:sldId id="322" r:id="rId50"/>
    <p:sldId id="326" r:id="rId51"/>
    <p:sldId id="323" r:id="rId52"/>
    <p:sldId id="328" r:id="rId53"/>
    <p:sldId id="329" r:id="rId54"/>
    <p:sldId id="330" r:id="rId55"/>
    <p:sldId id="331" r:id="rId56"/>
    <p:sldId id="332" r:id="rId57"/>
    <p:sldId id="325" r:id="rId58"/>
    <p:sldId id="324" r:id="rId59"/>
    <p:sldId id="333" r:id="rId60"/>
    <p:sldId id="336" r:id="rId61"/>
    <p:sldId id="337" r:id="rId62"/>
    <p:sldId id="338" r:id="rId63"/>
    <p:sldId id="340" r:id="rId64"/>
    <p:sldId id="387" r:id="rId65"/>
  </p:sldIdLst>
  <p:sldSz cx="12192000" cy="6858000"/>
  <p:notesSz cx="6858000" cy="9144000"/>
  <p:defaultTextStyle>
    <a:defPPr>
      <a:defRPr lang="fr-N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157C33-E690-1861-8248-32B597B89AFD}" name="Emilie Giraut" initials="EG" userId="bafd039ab224465e" providerId="Windows Live"/>
  <p188:author id="{B47DCE60-64D5-9D2C-0D34-CEAE222F6676}" name="Caroline Kaupp" initials="CK" userId="S::caroline.kaupp@fiaf.nc::1c917a02-a297-44a1-a6e6-12d5b6607cb6" providerId="AD"/>
  <p188:author id="{A4606DB1-4D4D-6061-CA35-369CE3E4D67F}" name="Séverine Zimmer - FIAF NC" initials="SZ" userId="S::severine.zimmer@fiaf.nc::aa3d08a6-6ddb-408f-888c-6440fae74c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80878B-1B48-4AFA-8B35-E8CE24BA252B}" v="7" dt="2024-04-25T03:41:19.1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4660"/>
  </p:normalViewPr>
  <p:slideViewPr>
    <p:cSldViewPr snapToGrid="0">
      <p:cViewPr varScale="1">
        <p:scale>
          <a:sx n="106" d="100"/>
          <a:sy n="106"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éverine Zimmer - FIAF NC" userId="aa3d08a6-6ddb-408f-888c-6440fae74cd6" providerId="ADAL" clId="{EC80878B-1B48-4AFA-8B35-E8CE24BA252B}"/>
    <pc:docChg chg="undo custSel modSld">
      <pc:chgData name="Séverine Zimmer - FIAF NC" userId="aa3d08a6-6ddb-408f-888c-6440fae74cd6" providerId="ADAL" clId="{EC80878B-1B48-4AFA-8B35-E8CE24BA252B}" dt="2024-04-25T21:49:14.946" v="2373" actId="5793"/>
      <pc:docMkLst>
        <pc:docMk/>
      </pc:docMkLst>
      <pc:sldChg chg="modSp mod">
        <pc:chgData name="Séverine Zimmer - FIAF NC" userId="aa3d08a6-6ddb-408f-888c-6440fae74cd6" providerId="ADAL" clId="{EC80878B-1B48-4AFA-8B35-E8CE24BA252B}" dt="2024-04-23T04:14:38.472" v="47" actId="20577"/>
        <pc:sldMkLst>
          <pc:docMk/>
          <pc:sldMk cId="4103274964" sldId="257"/>
        </pc:sldMkLst>
        <pc:spChg chg="mod">
          <ac:chgData name="Séverine Zimmer - FIAF NC" userId="aa3d08a6-6ddb-408f-888c-6440fae74cd6" providerId="ADAL" clId="{EC80878B-1B48-4AFA-8B35-E8CE24BA252B}" dt="2024-04-23T04:14:38.472" v="47" actId="20577"/>
          <ac:spMkLst>
            <pc:docMk/>
            <pc:sldMk cId="4103274964" sldId="257"/>
            <ac:spMk id="2" creationId="{6FA9F685-336E-80DB-8A1F-C48DC9E63549}"/>
          </ac:spMkLst>
        </pc:spChg>
      </pc:sldChg>
      <pc:sldChg chg="modSp mod">
        <pc:chgData name="Séverine Zimmer - FIAF NC" userId="aa3d08a6-6ddb-408f-888c-6440fae74cd6" providerId="ADAL" clId="{EC80878B-1B48-4AFA-8B35-E8CE24BA252B}" dt="2024-04-23T04:18:15.490" v="85" actId="20577"/>
        <pc:sldMkLst>
          <pc:docMk/>
          <pc:sldMk cId="387310811" sldId="260"/>
        </pc:sldMkLst>
        <pc:spChg chg="mod">
          <ac:chgData name="Séverine Zimmer - FIAF NC" userId="aa3d08a6-6ddb-408f-888c-6440fae74cd6" providerId="ADAL" clId="{EC80878B-1B48-4AFA-8B35-E8CE24BA252B}" dt="2024-04-23T04:15:19.080" v="49" actId="20577"/>
          <ac:spMkLst>
            <pc:docMk/>
            <pc:sldMk cId="387310811" sldId="260"/>
            <ac:spMk id="2" creationId="{6FA9F685-336E-80DB-8A1F-C48DC9E63549}"/>
          </ac:spMkLst>
        </pc:spChg>
        <pc:spChg chg="mod">
          <ac:chgData name="Séverine Zimmer - FIAF NC" userId="aa3d08a6-6ddb-408f-888c-6440fae74cd6" providerId="ADAL" clId="{EC80878B-1B48-4AFA-8B35-E8CE24BA252B}" dt="2024-04-23T04:18:15.490" v="85" actId="20577"/>
          <ac:spMkLst>
            <pc:docMk/>
            <pc:sldMk cId="387310811" sldId="260"/>
            <ac:spMk id="4" creationId="{A56F37B9-AA01-A1E3-0365-8075DC6A21FE}"/>
          </ac:spMkLst>
        </pc:spChg>
        <pc:spChg chg="mod">
          <ac:chgData name="Séverine Zimmer - FIAF NC" userId="aa3d08a6-6ddb-408f-888c-6440fae74cd6" providerId="ADAL" clId="{EC80878B-1B48-4AFA-8B35-E8CE24BA252B}" dt="2024-04-23T04:16:27.887" v="82" actId="20577"/>
          <ac:spMkLst>
            <pc:docMk/>
            <pc:sldMk cId="387310811" sldId="260"/>
            <ac:spMk id="6" creationId="{B6EBCF5D-CCE6-AB05-89B0-2EBF48FB1876}"/>
          </ac:spMkLst>
        </pc:spChg>
        <pc:picChg chg="mod">
          <ac:chgData name="Séverine Zimmer - FIAF NC" userId="aa3d08a6-6ddb-408f-888c-6440fae74cd6" providerId="ADAL" clId="{EC80878B-1B48-4AFA-8B35-E8CE24BA252B}" dt="2024-04-23T04:18:10.309" v="84" actId="1076"/>
          <ac:picMkLst>
            <pc:docMk/>
            <pc:sldMk cId="387310811" sldId="260"/>
            <ac:picMk id="17" creationId="{7E1E5BFE-00E5-72F4-00B8-A888108772E4}"/>
          </ac:picMkLst>
        </pc:picChg>
      </pc:sldChg>
      <pc:sldChg chg="delSp modSp mod">
        <pc:chgData name="Séverine Zimmer - FIAF NC" userId="aa3d08a6-6ddb-408f-888c-6440fae74cd6" providerId="ADAL" clId="{EC80878B-1B48-4AFA-8B35-E8CE24BA252B}" dt="2024-04-23T04:21:15.881" v="111" actId="1076"/>
        <pc:sldMkLst>
          <pc:docMk/>
          <pc:sldMk cId="201481326" sldId="262"/>
        </pc:sldMkLst>
        <pc:spChg chg="mod">
          <ac:chgData name="Séverine Zimmer - FIAF NC" userId="aa3d08a6-6ddb-408f-888c-6440fae74cd6" providerId="ADAL" clId="{EC80878B-1B48-4AFA-8B35-E8CE24BA252B}" dt="2024-04-23T04:21:15.881" v="111" actId="1076"/>
          <ac:spMkLst>
            <pc:docMk/>
            <pc:sldMk cId="201481326" sldId="262"/>
            <ac:spMk id="8" creationId="{04AA08DA-B3E3-E8B3-06CC-1F33BF94FB88}"/>
          </ac:spMkLst>
        </pc:spChg>
        <pc:spChg chg="del mod">
          <ac:chgData name="Séverine Zimmer - FIAF NC" userId="aa3d08a6-6ddb-408f-888c-6440fae74cd6" providerId="ADAL" clId="{EC80878B-1B48-4AFA-8B35-E8CE24BA252B}" dt="2024-04-23T04:21:01.463" v="109"/>
          <ac:spMkLst>
            <pc:docMk/>
            <pc:sldMk cId="201481326" sldId="262"/>
            <ac:spMk id="10" creationId="{5C0C7344-45DA-8848-622E-89D6C81EA9A7}"/>
          </ac:spMkLst>
        </pc:spChg>
        <pc:picChg chg="mod">
          <ac:chgData name="Séverine Zimmer - FIAF NC" userId="aa3d08a6-6ddb-408f-888c-6440fae74cd6" providerId="ADAL" clId="{EC80878B-1B48-4AFA-8B35-E8CE24BA252B}" dt="2024-04-23T04:20:11.340" v="99" actId="1076"/>
          <ac:picMkLst>
            <pc:docMk/>
            <pc:sldMk cId="201481326" sldId="262"/>
            <ac:picMk id="5" creationId="{E8502175-4C97-3553-6860-CA7650CE243A}"/>
          </ac:picMkLst>
        </pc:picChg>
        <pc:picChg chg="mod">
          <ac:chgData name="Séverine Zimmer - FIAF NC" userId="aa3d08a6-6ddb-408f-888c-6440fae74cd6" providerId="ADAL" clId="{EC80878B-1B48-4AFA-8B35-E8CE24BA252B}" dt="2024-04-23T04:20:05.886" v="98" actId="1076"/>
          <ac:picMkLst>
            <pc:docMk/>
            <pc:sldMk cId="201481326" sldId="262"/>
            <ac:picMk id="12" creationId="{6024EB27-4660-2089-91C6-E58179D11B4A}"/>
          </ac:picMkLst>
        </pc:picChg>
      </pc:sldChg>
      <pc:sldChg chg="modSp mod">
        <pc:chgData name="Séverine Zimmer - FIAF NC" userId="aa3d08a6-6ddb-408f-888c-6440fae74cd6" providerId="ADAL" clId="{EC80878B-1B48-4AFA-8B35-E8CE24BA252B}" dt="2024-04-23T04:26:32.473" v="751" actId="20577"/>
        <pc:sldMkLst>
          <pc:docMk/>
          <pc:sldMk cId="2989222200" sldId="263"/>
        </pc:sldMkLst>
        <pc:spChg chg="mod">
          <ac:chgData name="Séverine Zimmer - FIAF NC" userId="aa3d08a6-6ddb-408f-888c-6440fae74cd6" providerId="ADAL" clId="{EC80878B-1B48-4AFA-8B35-E8CE24BA252B}" dt="2024-04-23T04:26:32.473" v="751" actId="20577"/>
          <ac:spMkLst>
            <pc:docMk/>
            <pc:sldMk cId="2989222200" sldId="263"/>
            <ac:spMk id="4" creationId="{13DF7030-CCB9-207A-9097-1242D2F6E6E0}"/>
          </ac:spMkLst>
        </pc:spChg>
        <pc:spChg chg="mod">
          <ac:chgData name="Séverine Zimmer - FIAF NC" userId="aa3d08a6-6ddb-408f-888c-6440fae74cd6" providerId="ADAL" clId="{EC80878B-1B48-4AFA-8B35-E8CE24BA252B}" dt="2024-04-23T04:21:51.685" v="115" actId="1076"/>
          <ac:spMkLst>
            <pc:docMk/>
            <pc:sldMk cId="2989222200" sldId="263"/>
            <ac:spMk id="11" creationId="{56F40C3E-AACA-D3AC-A5E3-67DE1FF082CA}"/>
          </ac:spMkLst>
        </pc:spChg>
        <pc:picChg chg="mod">
          <ac:chgData name="Séverine Zimmer - FIAF NC" userId="aa3d08a6-6ddb-408f-888c-6440fae74cd6" providerId="ADAL" clId="{EC80878B-1B48-4AFA-8B35-E8CE24BA252B}" dt="2024-04-23T04:21:38.810" v="112" actId="1076"/>
          <ac:picMkLst>
            <pc:docMk/>
            <pc:sldMk cId="2989222200" sldId="263"/>
            <ac:picMk id="6" creationId="{C8B17484-C117-18FB-7766-AD045C8FBF10}"/>
          </ac:picMkLst>
        </pc:picChg>
      </pc:sldChg>
      <pc:sldChg chg="modSp mod">
        <pc:chgData name="Séverine Zimmer - FIAF NC" userId="aa3d08a6-6ddb-408f-888c-6440fae74cd6" providerId="ADAL" clId="{EC80878B-1B48-4AFA-8B35-E8CE24BA252B}" dt="2024-04-23T04:28:07.299" v="765" actId="14100"/>
        <pc:sldMkLst>
          <pc:docMk/>
          <pc:sldMk cId="404484652" sldId="264"/>
        </pc:sldMkLst>
        <pc:picChg chg="mod">
          <ac:chgData name="Séverine Zimmer - FIAF NC" userId="aa3d08a6-6ddb-408f-888c-6440fae74cd6" providerId="ADAL" clId="{EC80878B-1B48-4AFA-8B35-E8CE24BA252B}" dt="2024-04-23T04:28:07.299" v="765" actId="14100"/>
          <ac:picMkLst>
            <pc:docMk/>
            <pc:sldMk cId="404484652" sldId="264"/>
            <ac:picMk id="5" creationId="{566D9C9D-08D0-7163-B30C-747BA354F398}"/>
          </ac:picMkLst>
        </pc:picChg>
      </pc:sldChg>
      <pc:sldChg chg="modSp mod">
        <pc:chgData name="Séverine Zimmer - FIAF NC" userId="aa3d08a6-6ddb-408f-888c-6440fae74cd6" providerId="ADAL" clId="{EC80878B-1B48-4AFA-8B35-E8CE24BA252B}" dt="2024-04-23T04:43:38.776" v="869" actId="1076"/>
        <pc:sldMkLst>
          <pc:docMk/>
          <pc:sldMk cId="1753188895" sldId="265"/>
        </pc:sldMkLst>
        <pc:spChg chg="mod">
          <ac:chgData name="Séverine Zimmer - FIAF NC" userId="aa3d08a6-6ddb-408f-888c-6440fae74cd6" providerId="ADAL" clId="{EC80878B-1B48-4AFA-8B35-E8CE24BA252B}" dt="2024-04-23T04:43:21.048" v="867" actId="20577"/>
          <ac:spMkLst>
            <pc:docMk/>
            <pc:sldMk cId="1753188895" sldId="265"/>
            <ac:spMk id="8" creationId="{56A26FA9-737E-EB4D-570C-AA640D323E3F}"/>
          </ac:spMkLst>
        </pc:spChg>
        <pc:spChg chg="mod">
          <ac:chgData name="Séverine Zimmer - FIAF NC" userId="aa3d08a6-6ddb-408f-888c-6440fae74cd6" providerId="ADAL" clId="{EC80878B-1B48-4AFA-8B35-E8CE24BA252B}" dt="2024-04-23T04:43:36.633" v="868" actId="1076"/>
          <ac:spMkLst>
            <pc:docMk/>
            <pc:sldMk cId="1753188895" sldId="265"/>
            <ac:spMk id="10" creationId="{7520B18F-8574-3488-3E9D-C4D90D778642}"/>
          </ac:spMkLst>
        </pc:spChg>
        <pc:picChg chg="mod">
          <ac:chgData name="Séverine Zimmer - FIAF NC" userId="aa3d08a6-6ddb-408f-888c-6440fae74cd6" providerId="ADAL" clId="{EC80878B-1B48-4AFA-8B35-E8CE24BA252B}" dt="2024-04-23T04:43:38.776" v="869" actId="1076"/>
          <ac:picMkLst>
            <pc:docMk/>
            <pc:sldMk cId="1753188895" sldId="265"/>
            <ac:picMk id="6" creationId="{F7F76C79-C9FB-C6B9-09CD-90034686AD8A}"/>
          </ac:picMkLst>
        </pc:picChg>
      </pc:sldChg>
      <pc:sldChg chg="modSp mod delCm">
        <pc:chgData name="Séverine Zimmer - FIAF NC" userId="aa3d08a6-6ddb-408f-888c-6440fae74cd6" providerId="ADAL" clId="{EC80878B-1B48-4AFA-8B35-E8CE24BA252B}" dt="2024-04-25T03:56:29.512" v="1309" actId="20577"/>
        <pc:sldMkLst>
          <pc:docMk/>
          <pc:sldMk cId="3728441673" sldId="267"/>
        </pc:sldMkLst>
        <pc:spChg chg="mod">
          <ac:chgData name="Séverine Zimmer - FIAF NC" userId="aa3d08a6-6ddb-408f-888c-6440fae74cd6" providerId="ADAL" clId="{EC80878B-1B48-4AFA-8B35-E8CE24BA252B}" dt="2024-04-25T03:56:29.512" v="1309" actId="20577"/>
          <ac:spMkLst>
            <pc:docMk/>
            <pc:sldMk cId="3728441673" sldId="267"/>
            <ac:spMk id="6" creationId="{AD59B44D-63A6-6E52-297C-04603CA4E18F}"/>
          </ac:spMkLst>
        </pc:spChg>
        <pc:extLst>
          <p:ext xmlns:p="http://schemas.openxmlformats.org/presentationml/2006/main" uri="{D6D511B9-2390-475A-947B-AFAB55BFBCF1}">
            <pc226:cmChg xmlns:pc226="http://schemas.microsoft.com/office/powerpoint/2022/06/main/command" chg="del">
              <pc226:chgData name="Séverine Zimmer - FIAF NC" userId="aa3d08a6-6ddb-408f-888c-6440fae74cd6" providerId="ADAL" clId="{EC80878B-1B48-4AFA-8B35-E8CE24BA252B}" dt="2024-04-25T03:55:46.355" v="1296"/>
              <pc2:cmMkLst xmlns:pc2="http://schemas.microsoft.com/office/powerpoint/2019/9/main/command">
                <pc:docMk/>
                <pc:sldMk cId="3728441673" sldId="267"/>
                <pc2:cmMk id="{5D8904E5-9E0A-428D-B06A-F4676039B8A3}"/>
              </pc2:cmMkLst>
            </pc226:cmChg>
          </p:ext>
        </pc:extLst>
      </pc:sldChg>
      <pc:sldChg chg="modSp mod">
        <pc:chgData name="Séverine Zimmer - FIAF NC" userId="aa3d08a6-6ddb-408f-888c-6440fae74cd6" providerId="ADAL" clId="{EC80878B-1B48-4AFA-8B35-E8CE24BA252B}" dt="2024-04-25T21:01:13.889" v="2050" actId="1076"/>
        <pc:sldMkLst>
          <pc:docMk/>
          <pc:sldMk cId="1812472482" sldId="268"/>
        </pc:sldMkLst>
        <pc:spChg chg="mod">
          <ac:chgData name="Séverine Zimmer - FIAF NC" userId="aa3d08a6-6ddb-408f-888c-6440fae74cd6" providerId="ADAL" clId="{EC80878B-1B48-4AFA-8B35-E8CE24BA252B}" dt="2024-04-25T20:59:46.671" v="2042" actId="5793"/>
          <ac:spMkLst>
            <pc:docMk/>
            <pc:sldMk cId="1812472482" sldId="268"/>
            <ac:spMk id="2" creationId="{6FA9F685-336E-80DB-8A1F-C48DC9E63549}"/>
          </ac:spMkLst>
        </pc:spChg>
        <pc:spChg chg="mod">
          <ac:chgData name="Séverine Zimmer - FIAF NC" userId="aa3d08a6-6ddb-408f-888c-6440fae74cd6" providerId="ADAL" clId="{EC80878B-1B48-4AFA-8B35-E8CE24BA252B}" dt="2024-04-25T20:59:56.192" v="2043" actId="20577"/>
          <ac:spMkLst>
            <pc:docMk/>
            <pc:sldMk cId="1812472482" sldId="268"/>
            <ac:spMk id="8" creationId="{A8F6C86D-C530-830F-2B36-73A61C7FB244}"/>
          </ac:spMkLst>
        </pc:spChg>
        <pc:spChg chg="mod">
          <ac:chgData name="Séverine Zimmer - FIAF NC" userId="aa3d08a6-6ddb-408f-888c-6440fae74cd6" providerId="ADAL" clId="{EC80878B-1B48-4AFA-8B35-E8CE24BA252B}" dt="2024-04-25T21:01:13.889" v="2050" actId="1076"/>
          <ac:spMkLst>
            <pc:docMk/>
            <pc:sldMk cId="1812472482" sldId="268"/>
            <ac:spMk id="10" creationId="{7EBB1DBE-39AB-3A23-6A24-1BEFC32F8C93}"/>
          </ac:spMkLst>
        </pc:spChg>
      </pc:sldChg>
      <pc:sldChg chg="modSp mod">
        <pc:chgData name="Séverine Zimmer - FIAF NC" userId="aa3d08a6-6ddb-408f-888c-6440fae74cd6" providerId="ADAL" clId="{EC80878B-1B48-4AFA-8B35-E8CE24BA252B}" dt="2024-04-23T04:11:27.065" v="30" actId="20577"/>
        <pc:sldMkLst>
          <pc:docMk/>
          <pc:sldMk cId="2085212968" sldId="293"/>
        </pc:sldMkLst>
        <pc:spChg chg="mod">
          <ac:chgData name="Séverine Zimmer - FIAF NC" userId="aa3d08a6-6ddb-408f-888c-6440fae74cd6" providerId="ADAL" clId="{EC80878B-1B48-4AFA-8B35-E8CE24BA252B}" dt="2024-04-23T04:11:27.065" v="30" actId="20577"/>
          <ac:spMkLst>
            <pc:docMk/>
            <pc:sldMk cId="2085212968" sldId="293"/>
            <ac:spMk id="3" creationId="{E914DA2B-1E7B-4B4C-9E3D-FAD6C47B24CB}"/>
          </ac:spMkLst>
        </pc:spChg>
      </pc:sldChg>
      <pc:sldChg chg="modSp mod">
        <pc:chgData name="Séverine Zimmer - FIAF NC" userId="aa3d08a6-6ddb-408f-888c-6440fae74cd6" providerId="ADAL" clId="{EC80878B-1B48-4AFA-8B35-E8CE24BA252B}" dt="2024-04-23T04:12:49.316" v="41" actId="14100"/>
        <pc:sldMkLst>
          <pc:docMk/>
          <pc:sldMk cId="2917015545" sldId="297"/>
        </pc:sldMkLst>
        <pc:spChg chg="mod">
          <ac:chgData name="Séverine Zimmer - FIAF NC" userId="aa3d08a6-6ddb-408f-888c-6440fae74cd6" providerId="ADAL" clId="{EC80878B-1B48-4AFA-8B35-E8CE24BA252B}" dt="2024-04-23T04:12:49.316" v="41" actId="14100"/>
          <ac:spMkLst>
            <pc:docMk/>
            <pc:sldMk cId="2917015545" sldId="297"/>
            <ac:spMk id="3" creationId="{E914DA2B-1E7B-4B4C-9E3D-FAD6C47B24CB}"/>
          </ac:spMkLst>
        </pc:spChg>
      </pc:sldChg>
      <pc:sldChg chg="modSp mod">
        <pc:chgData name="Séverine Zimmer - FIAF NC" userId="aa3d08a6-6ddb-408f-888c-6440fae74cd6" providerId="ADAL" clId="{EC80878B-1B48-4AFA-8B35-E8CE24BA252B}" dt="2024-04-23T04:12:28.259" v="40" actId="20577"/>
        <pc:sldMkLst>
          <pc:docMk/>
          <pc:sldMk cId="924927508" sldId="298"/>
        </pc:sldMkLst>
        <pc:spChg chg="mod">
          <ac:chgData name="Séverine Zimmer - FIAF NC" userId="aa3d08a6-6ddb-408f-888c-6440fae74cd6" providerId="ADAL" clId="{EC80878B-1B48-4AFA-8B35-E8CE24BA252B}" dt="2024-04-23T04:12:28.259" v="40" actId="20577"/>
          <ac:spMkLst>
            <pc:docMk/>
            <pc:sldMk cId="924927508" sldId="298"/>
            <ac:spMk id="3" creationId="{E914DA2B-1E7B-4B4C-9E3D-FAD6C47B24CB}"/>
          </ac:spMkLst>
        </pc:spChg>
        <pc:picChg chg="mod">
          <ac:chgData name="Séverine Zimmer - FIAF NC" userId="aa3d08a6-6ddb-408f-888c-6440fae74cd6" providerId="ADAL" clId="{EC80878B-1B48-4AFA-8B35-E8CE24BA252B}" dt="2024-04-23T04:12:06.880" v="38" actId="1076"/>
          <ac:picMkLst>
            <pc:docMk/>
            <pc:sldMk cId="924927508" sldId="298"/>
            <ac:picMk id="7" creationId="{E616F54C-AC61-1EA1-266D-894621B4EF90}"/>
          </ac:picMkLst>
        </pc:picChg>
      </pc:sldChg>
      <pc:sldChg chg="modSp mod">
        <pc:chgData name="Séverine Zimmer - FIAF NC" userId="aa3d08a6-6ddb-408f-888c-6440fae74cd6" providerId="ADAL" clId="{EC80878B-1B48-4AFA-8B35-E8CE24BA252B}" dt="2024-04-25T21:04:42.761" v="2066" actId="6549"/>
        <pc:sldMkLst>
          <pc:docMk/>
          <pc:sldMk cId="3910566776" sldId="318"/>
        </pc:sldMkLst>
        <pc:spChg chg="mod">
          <ac:chgData name="Séverine Zimmer - FIAF NC" userId="aa3d08a6-6ddb-408f-888c-6440fae74cd6" providerId="ADAL" clId="{EC80878B-1B48-4AFA-8B35-E8CE24BA252B}" dt="2024-04-25T21:04:42.761" v="2066" actId="6549"/>
          <ac:spMkLst>
            <pc:docMk/>
            <pc:sldMk cId="3910566776" sldId="318"/>
            <ac:spMk id="4" creationId="{7B020A47-2932-4489-A547-37C35F84E815}"/>
          </ac:spMkLst>
        </pc:spChg>
      </pc:sldChg>
      <pc:sldChg chg="modSp mod">
        <pc:chgData name="Séverine Zimmer - FIAF NC" userId="aa3d08a6-6ddb-408f-888c-6440fae74cd6" providerId="ADAL" clId="{EC80878B-1B48-4AFA-8B35-E8CE24BA252B}" dt="2024-04-25T21:06:29.353" v="2114" actId="20577"/>
        <pc:sldMkLst>
          <pc:docMk/>
          <pc:sldMk cId="3864347637" sldId="321"/>
        </pc:sldMkLst>
        <pc:spChg chg="mod">
          <ac:chgData name="Séverine Zimmer - FIAF NC" userId="aa3d08a6-6ddb-408f-888c-6440fae74cd6" providerId="ADAL" clId="{EC80878B-1B48-4AFA-8B35-E8CE24BA252B}" dt="2024-04-25T21:05:41.764" v="2087" actId="20577"/>
          <ac:spMkLst>
            <pc:docMk/>
            <pc:sldMk cId="3864347637" sldId="321"/>
            <ac:spMk id="9" creationId="{3A83212C-86C7-49F5-9CB2-D281CEF2EE47}"/>
          </ac:spMkLst>
        </pc:spChg>
        <pc:spChg chg="mod">
          <ac:chgData name="Séverine Zimmer - FIAF NC" userId="aa3d08a6-6ddb-408f-888c-6440fae74cd6" providerId="ADAL" clId="{EC80878B-1B48-4AFA-8B35-E8CE24BA252B}" dt="2024-04-25T21:06:29.353" v="2114" actId="20577"/>
          <ac:spMkLst>
            <pc:docMk/>
            <pc:sldMk cId="3864347637" sldId="321"/>
            <ac:spMk id="12" creationId="{3C9D7801-95B5-41A2-A4EE-E238A3DC45FE}"/>
          </ac:spMkLst>
        </pc:spChg>
      </pc:sldChg>
      <pc:sldChg chg="modSp mod">
        <pc:chgData name="Séverine Zimmer - FIAF NC" userId="aa3d08a6-6ddb-408f-888c-6440fae74cd6" providerId="ADAL" clId="{EC80878B-1B48-4AFA-8B35-E8CE24BA252B}" dt="2024-04-25T21:09:01.663" v="2184" actId="5793"/>
        <pc:sldMkLst>
          <pc:docMk/>
          <pc:sldMk cId="798254666" sldId="322"/>
        </pc:sldMkLst>
        <pc:spChg chg="mod">
          <ac:chgData name="Séverine Zimmer - FIAF NC" userId="aa3d08a6-6ddb-408f-888c-6440fae74cd6" providerId="ADAL" clId="{EC80878B-1B48-4AFA-8B35-E8CE24BA252B}" dt="2024-04-25T21:09:01.663" v="2184" actId="5793"/>
          <ac:spMkLst>
            <pc:docMk/>
            <pc:sldMk cId="798254666" sldId="322"/>
            <ac:spMk id="5" creationId="{85C4BDA1-57FE-4350-8F86-A127B7A11EAC}"/>
          </ac:spMkLst>
        </pc:spChg>
        <pc:spChg chg="mod">
          <ac:chgData name="Séverine Zimmer - FIAF NC" userId="aa3d08a6-6ddb-408f-888c-6440fae74cd6" providerId="ADAL" clId="{EC80878B-1B48-4AFA-8B35-E8CE24BA252B}" dt="2024-04-25T21:08:04.470" v="2161" actId="5793"/>
          <ac:spMkLst>
            <pc:docMk/>
            <pc:sldMk cId="798254666" sldId="322"/>
            <ac:spMk id="9" creationId="{3A83212C-86C7-49F5-9CB2-D281CEF2EE47}"/>
          </ac:spMkLst>
        </pc:spChg>
      </pc:sldChg>
      <pc:sldChg chg="modSp mod">
        <pc:chgData name="Séverine Zimmer - FIAF NC" userId="aa3d08a6-6ddb-408f-888c-6440fae74cd6" providerId="ADAL" clId="{EC80878B-1B48-4AFA-8B35-E8CE24BA252B}" dt="2024-04-25T21:10:45.168" v="2216" actId="1076"/>
        <pc:sldMkLst>
          <pc:docMk/>
          <pc:sldMk cId="623301283" sldId="323"/>
        </pc:sldMkLst>
        <pc:spChg chg="mod">
          <ac:chgData name="Séverine Zimmer - FIAF NC" userId="aa3d08a6-6ddb-408f-888c-6440fae74cd6" providerId="ADAL" clId="{EC80878B-1B48-4AFA-8B35-E8CE24BA252B}" dt="2024-04-25T21:10:11.678" v="2210" actId="5793"/>
          <ac:spMkLst>
            <pc:docMk/>
            <pc:sldMk cId="623301283" sldId="323"/>
            <ac:spMk id="8" creationId="{B08FF03A-D2ED-4A63-A2A4-E09EF20AAD86}"/>
          </ac:spMkLst>
        </pc:spChg>
        <pc:spChg chg="mod">
          <ac:chgData name="Séverine Zimmer - FIAF NC" userId="aa3d08a6-6ddb-408f-888c-6440fae74cd6" providerId="ADAL" clId="{EC80878B-1B48-4AFA-8B35-E8CE24BA252B}" dt="2024-04-25T21:10:45.168" v="2216" actId="1076"/>
          <ac:spMkLst>
            <pc:docMk/>
            <pc:sldMk cId="623301283" sldId="323"/>
            <ac:spMk id="10" creationId="{682248A3-B659-4EB4-B9BB-1AEDAD4A96CF}"/>
          </ac:spMkLst>
        </pc:spChg>
      </pc:sldChg>
      <pc:sldChg chg="modSp mod">
        <pc:chgData name="Séverine Zimmer - FIAF NC" userId="aa3d08a6-6ddb-408f-888c-6440fae74cd6" providerId="ADAL" clId="{EC80878B-1B48-4AFA-8B35-E8CE24BA252B}" dt="2024-04-25T21:30:28.995" v="2300" actId="20577"/>
        <pc:sldMkLst>
          <pc:docMk/>
          <pc:sldMk cId="145258080" sldId="324"/>
        </pc:sldMkLst>
        <pc:spChg chg="mod">
          <ac:chgData name="Séverine Zimmer - FIAF NC" userId="aa3d08a6-6ddb-408f-888c-6440fae74cd6" providerId="ADAL" clId="{EC80878B-1B48-4AFA-8B35-E8CE24BA252B}" dt="2024-04-25T21:30:28.995" v="2300" actId="20577"/>
          <ac:spMkLst>
            <pc:docMk/>
            <pc:sldMk cId="145258080" sldId="324"/>
            <ac:spMk id="5" creationId="{E30F4D5D-6977-4D2C-BC50-72995FDE7E10}"/>
          </ac:spMkLst>
        </pc:spChg>
        <pc:spChg chg="mod">
          <ac:chgData name="Séverine Zimmer - FIAF NC" userId="aa3d08a6-6ddb-408f-888c-6440fae74cd6" providerId="ADAL" clId="{EC80878B-1B48-4AFA-8B35-E8CE24BA252B}" dt="2024-04-25T21:29:48.157" v="2286" actId="5793"/>
          <ac:spMkLst>
            <pc:docMk/>
            <pc:sldMk cId="145258080" sldId="324"/>
            <ac:spMk id="8" creationId="{216431A1-72CF-4E73-B5ED-4D81E00E907C}"/>
          </ac:spMkLst>
        </pc:spChg>
        <pc:spChg chg="mod">
          <ac:chgData name="Séverine Zimmer - FIAF NC" userId="aa3d08a6-6ddb-408f-888c-6440fae74cd6" providerId="ADAL" clId="{EC80878B-1B48-4AFA-8B35-E8CE24BA252B}" dt="2024-04-25T21:30:00.213" v="2292" actId="5793"/>
          <ac:spMkLst>
            <pc:docMk/>
            <pc:sldMk cId="145258080" sldId="324"/>
            <ac:spMk id="11" creationId="{0FE52793-83D2-4EB9-9637-E9341FF4D95E}"/>
          </ac:spMkLst>
        </pc:spChg>
      </pc:sldChg>
      <pc:sldChg chg="modSp mod">
        <pc:chgData name="Séverine Zimmer - FIAF NC" userId="aa3d08a6-6ddb-408f-888c-6440fae74cd6" providerId="ADAL" clId="{EC80878B-1B48-4AFA-8B35-E8CE24BA252B}" dt="2024-04-25T21:29:28.969" v="2281" actId="5793"/>
        <pc:sldMkLst>
          <pc:docMk/>
          <pc:sldMk cId="1787406893" sldId="325"/>
        </pc:sldMkLst>
        <pc:spChg chg="mod">
          <ac:chgData name="Séverine Zimmer - FIAF NC" userId="aa3d08a6-6ddb-408f-888c-6440fae74cd6" providerId="ADAL" clId="{EC80878B-1B48-4AFA-8B35-E8CE24BA252B}" dt="2024-04-25T21:29:28.969" v="2281" actId="5793"/>
          <ac:spMkLst>
            <pc:docMk/>
            <pc:sldMk cId="1787406893" sldId="325"/>
            <ac:spMk id="4" creationId="{A294EA85-2A6B-44FA-84BB-2E7D44E2428D}"/>
          </ac:spMkLst>
        </pc:spChg>
        <pc:spChg chg="mod">
          <ac:chgData name="Séverine Zimmer - FIAF NC" userId="aa3d08a6-6ddb-408f-888c-6440fae74cd6" providerId="ADAL" clId="{EC80878B-1B48-4AFA-8B35-E8CE24BA252B}" dt="2024-04-25T21:28:53.085" v="2261" actId="5793"/>
          <ac:spMkLst>
            <pc:docMk/>
            <pc:sldMk cId="1787406893" sldId="325"/>
            <ac:spMk id="9" creationId="{3A83212C-86C7-49F5-9CB2-D281CEF2EE47}"/>
          </ac:spMkLst>
        </pc:spChg>
        <pc:spChg chg="mod">
          <ac:chgData name="Séverine Zimmer - FIAF NC" userId="aa3d08a6-6ddb-408f-888c-6440fae74cd6" providerId="ADAL" clId="{EC80878B-1B48-4AFA-8B35-E8CE24BA252B}" dt="2024-04-25T21:29:13.413" v="2276" actId="5793"/>
          <ac:spMkLst>
            <pc:docMk/>
            <pc:sldMk cId="1787406893" sldId="325"/>
            <ac:spMk id="11" creationId="{D8A5E09E-44CE-47D8-BF07-7658972039B1}"/>
          </ac:spMkLst>
        </pc:spChg>
      </pc:sldChg>
      <pc:sldChg chg="modSp mod">
        <pc:chgData name="Séverine Zimmer - FIAF NC" userId="aa3d08a6-6ddb-408f-888c-6440fae74cd6" providerId="ADAL" clId="{EC80878B-1B48-4AFA-8B35-E8CE24BA252B}" dt="2024-04-25T21:09:43.430" v="2200" actId="5793"/>
        <pc:sldMkLst>
          <pc:docMk/>
          <pc:sldMk cId="523183819" sldId="326"/>
        </pc:sldMkLst>
        <pc:spChg chg="mod">
          <ac:chgData name="Séverine Zimmer - FIAF NC" userId="aa3d08a6-6ddb-408f-888c-6440fae74cd6" providerId="ADAL" clId="{EC80878B-1B48-4AFA-8B35-E8CE24BA252B}" dt="2024-04-25T21:09:43.430" v="2200" actId="5793"/>
          <ac:spMkLst>
            <pc:docMk/>
            <pc:sldMk cId="523183819" sldId="326"/>
            <ac:spMk id="5" creationId="{934B1A0C-8798-4B11-AED4-3143A871B065}"/>
          </ac:spMkLst>
        </pc:spChg>
        <pc:spChg chg="mod">
          <ac:chgData name="Séverine Zimmer - FIAF NC" userId="aa3d08a6-6ddb-408f-888c-6440fae74cd6" providerId="ADAL" clId="{EC80878B-1B48-4AFA-8B35-E8CE24BA252B}" dt="2024-04-25T21:09:20.327" v="2189" actId="5793"/>
          <ac:spMkLst>
            <pc:docMk/>
            <pc:sldMk cId="523183819" sldId="326"/>
            <ac:spMk id="9" creationId="{3A83212C-86C7-49F5-9CB2-D281CEF2EE47}"/>
          </ac:spMkLst>
        </pc:spChg>
        <pc:spChg chg="mod">
          <ac:chgData name="Séverine Zimmer - FIAF NC" userId="aa3d08a6-6ddb-408f-888c-6440fae74cd6" providerId="ADAL" clId="{EC80878B-1B48-4AFA-8B35-E8CE24BA252B}" dt="2024-04-25T21:09:25.960" v="2190" actId="20577"/>
          <ac:spMkLst>
            <pc:docMk/>
            <pc:sldMk cId="523183819" sldId="326"/>
            <ac:spMk id="10" creationId="{D2EDBF60-6AD2-4F3A-963E-CC273F1EA917}"/>
          </ac:spMkLst>
        </pc:spChg>
      </pc:sldChg>
      <pc:sldChg chg="modSp mod delCm">
        <pc:chgData name="Séverine Zimmer - FIAF NC" userId="aa3d08a6-6ddb-408f-888c-6440fae74cd6" providerId="ADAL" clId="{EC80878B-1B48-4AFA-8B35-E8CE24BA252B}" dt="2024-04-25T21:11:27.391" v="2227" actId="5793"/>
        <pc:sldMkLst>
          <pc:docMk/>
          <pc:sldMk cId="516226665" sldId="328"/>
        </pc:sldMkLst>
        <pc:spChg chg="mod">
          <ac:chgData name="Séverine Zimmer - FIAF NC" userId="aa3d08a6-6ddb-408f-888c-6440fae74cd6" providerId="ADAL" clId="{EC80878B-1B48-4AFA-8B35-E8CE24BA252B}" dt="2024-04-25T21:11:27.391" v="2227" actId="5793"/>
          <ac:spMkLst>
            <pc:docMk/>
            <pc:sldMk cId="516226665" sldId="328"/>
            <ac:spMk id="4" creationId="{D0E2C533-1263-4B94-92A5-B5DDAAEBB7D9}"/>
          </ac:spMkLst>
        </pc:spChg>
        <pc:spChg chg="mod ord">
          <ac:chgData name="Séverine Zimmer - FIAF NC" userId="aa3d08a6-6ddb-408f-888c-6440fae74cd6" providerId="ADAL" clId="{EC80878B-1B48-4AFA-8B35-E8CE24BA252B}" dt="2024-04-22T22:22:54.312" v="4" actId="1076"/>
          <ac:spMkLst>
            <pc:docMk/>
            <pc:sldMk cId="516226665" sldId="328"/>
            <ac:spMk id="7" creationId="{5F188291-960B-4A88-A6A6-3A7D8CAD86CE}"/>
          </ac:spMkLst>
        </pc:spChg>
        <pc:graphicFrameChg chg="mod">
          <ac:chgData name="Séverine Zimmer - FIAF NC" userId="aa3d08a6-6ddb-408f-888c-6440fae74cd6" providerId="ADAL" clId="{EC80878B-1B48-4AFA-8B35-E8CE24BA252B}" dt="2024-04-22T22:22:42.513" v="2" actId="208"/>
          <ac:graphicFrameMkLst>
            <pc:docMk/>
            <pc:sldMk cId="516226665" sldId="328"/>
            <ac:graphicFrameMk id="10" creationId="{E307B707-D557-4225-853B-25A5C79E9FBA}"/>
          </ac:graphicFrameMkLst>
        </pc:graphicFrameChg>
        <pc:extLst>
          <p:ext xmlns:p="http://schemas.openxmlformats.org/presentationml/2006/main" uri="{D6D511B9-2390-475A-947B-AFAB55BFBCF1}">
            <pc226:cmChg xmlns:pc226="http://schemas.microsoft.com/office/powerpoint/2022/06/main/command" chg="del">
              <pc226:chgData name="Séverine Zimmer - FIAF NC" userId="aa3d08a6-6ddb-408f-888c-6440fae74cd6" providerId="ADAL" clId="{EC80878B-1B48-4AFA-8B35-E8CE24BA252B}" dt="2024-04-25T21:10:57.751" v="2217"/>
              <pc2:cmMkLst xmlns:pc2="http://schemas.microsoft.com/office/powerpoint/2019/9/main/command">
                <pc:docMk/>
                <pc:sldMk cId="516226665" sldId="328"/>
                <pc2:cmMk id="{586878E3-F2A7-437C-8EA3-FDAB4AB50313}"/>
              </pc2:cmMkLst>
            </pc226:cmChg>
          </p:ext>
        </pc:extLst>
      </pc:sldChg>
      <pc:sldChg chg="modSp mod">
        <pc:chgData name="Séverine Zimmer - FIAF NC" userId="aa3d08a6-6ddb-408f-888c-6440fae74cd6" providerId="ADAL" clId="{EC80878B-1B48-4AFA-8B35-E8CE24BA252B}" dt="2024-04-25T21:11:59.941" v="2241" actId="5793"/>
        <pc:sldMkLst>
          <pc:docMk/>
          <pc:sldMk cId="1827978421" sldId="329"/>
        </pc:sldMkLst>
        <pc:spChg chg="mod">
          <ac:chgData name="Séverine Zimmer - FIAF NC" userId="aa3d08a6-6ddb-408f-888c-6440fae74cd6" providerId="ADAL" clId="{EC80878B-1B48-4AFA-8B35-E8CE24BA252B}" dt="2024-04-25T21:11:59.941" v="2241" actId="5793"/>
          <ac:spMkLst>
            <pc:docMk/>
            <pc:sldMk cId="1827978421" sldId="329"/>
            <ac:spMk id="5" creationId="{5A8716D9-C2E0-43E1-8F72-85F27B66DBEA}"/>
          </ac:spMkLst>
        </pc:spChg>
      </pc:sldChg>
      <pc:sldChg chg="modSp mod">
        <pc:chgData name="Séverine Zimmer - FIAF NC" userId="aa3d08a6-6ddb-408f-888c-6440fae74cd6" providerId="ADAL" clId="{EC80878B-1B48-4AFA-8B35-E8CE24BA252B}" dt="2024-04-25T21:13:08.250" v="2255" actId="5793"/>
        <pc:sldMkLst>
          <pc:docMk/>
          <pc:sldMk cId="868501513" sldId="330"/>
        </pc:sldMkLst>
        <pc:spChg chg="mod">
          <ac:chgData name="Séverine Zimmer - FIAF NC" userId="aa3d08a6-6ddb-408f-888c-6440fae74cd6" providerId="ADAL" clId="{EC80878B-1B48-4AFA-8B35-E8CE24BA252B}" dt="2024-04-25T21:13:08.250" v="2255" actId="5793"/>
          <ac:spMkLst>
            <pc:docMk/>
            <pc:sldMk cId="868501513" sldId="330"/>
            <ac:spMk id="9" creationId="{06D0A7F9-D84E-4DBB-98A8-9A0D51171F28}"/>
          </ac:spMkLst>
        </pc:spChg>
        <pc:spChg chg="mod">
          <ac:chgData name="Séverine Zimmer - FIAF NC" userId="aa3d08a6-6ddb-408f-888c-6440fae74cd6" providerId="ADAL" clId="{EC80878B-1B48-4AFA-8B35-E8CE24BA252B}" dt="2024-04-25T21:12:46.762" v="2243" actId="1076"/>
          <ac:spMkLst>
            <pc:docMk/>
            <pc:sldMk cId="868501513" sldId="330"/>
            <ac:spMk id="10" creationId="{93451CEC-3DD5-452B-808F-49F386FC57A3}"/>
          </ac:spMkLst>
        </pc:spChg>
        <pc:spChg chg="mod">
          <ac:chgData name="Séverine Zimmer - FIAF NC" userId="aa3d08a6-6ddb-408f-888c-6440fae74cd6" providerId="ADAL" clId="{EC80878B-1B48-4AFA-8B35-E8CE24BA252B}" dt="2024-04-25T21:12:44.022" v="2242" actId="1076"/>
          <ac:spMkLst>
            <pc:docMk/>
            <pc:sldMk cId="868501513" sldId="330"/>
            <ac:spMk id="11" creationId="{00CFF4F5-B6A6-4C42-8FE1-01F3473B4DBB}"/>
          </ac:spMkLst>
        </pc:spChg>
      </pc:sldChg>
      <pc:sldChg chg="modSp mod">
        <pc:chgData name="Séverine Zimmer - FIAF NC" userId="aa3d08a6-6ddb-408f-888c-6440fae74cd6" providerId="ADAL" clId="{EC80878B-1B48-4AFA-8B35-E8CE24BA252B}" dt="2024-04-25T21:19:38.733" v="2256" actId="1076"/>
        <pc:sldMkLst>
          <pc:docMk/>
          <pc:sldMk cId="3906376843" sldId="331"/>
        </pc:sldMkLst>
        <pc:picChg chg="mod">
          <ac:chgData name="Séverine Zimmer - FIAF NC" userId="aa3d08a6-6ddb-408f-888c-6440fae74cd6" providerId="ADAL" clId="{EC80878B-1B48-4AFA-8B35-E8CE24BA252B}" dt="2024-04-25T21:19:38.733" v="2256" actId="1076"/>
          <ac:picMkLst>
            <pc:docMk/>
            <pc:sldMk cId="3906376843" sldId="331"/>
            <ac:picMk id="4" creationId="{BEABAD7C-3207-4436-8A30-FDD7C1EB9016}"/>
          </ac:picMkLst>
        </pc:picChg>
      </pc:sldChg>
      <pc:sldChg chg="modSp mod">
        <pc:chgData name="Séverine Zimmer - FIAF NC" userId="aa3d08a6-6ddb-408f-888c-6440fae74cd6" providerId="ADAL" clId="{EC80878B-1B48-4AFA-8B35-E8CE24BA252B}" dt="2024-04-25T21:31:29.653" v="2333" actId="5793"/>
        <pc:sldMkLst>
          <pc:docMk/>
          <pc:sldMk cId="1023845683" sldId="333"/>
        </pc:sldMkLst>
        <pc:spChg chg="mod">
          <ac:chgData name="Séverine Zimmer - FIAF NC" userId="aa3d08a6-6ddb-408f-888c-6440fae74cd6" providerId="ADAL" clId="{EC80878B-1B48-4AFA-8B35-E8CE24BA252B}" dt="2024-04-25T21:31:29.653" v="2333" actId="5793"/>
          <ac:spMkLst>
            <pc:docMk/>
            <pc:sldMk cId="1023845683" sldId="333"/>
            <ac:spMk id="5" creationId="{84BCC2EF-30B9-4A4F-BDE0-968DBD7017A7}"/>
          </ac:spMkLst>
        </pc:spChg>
        <pc:spChg chg="mod">
          <ac:chgData name="Séverine Zimmer - FIAF NC" userId="aa3d08a6-6ddb-408f-888c-6440fae74cd6" providerId="ADAL" clId="{EC80878B-1B48-4AFA-8B35-E8CE24BA252B}" dt="2024-04-25T21:30:41.323" v="2305" actId="5793"/>
          <ac:spMkLst>
            <pc:docMk/>
            <pc:sldMk cId="1023845683" sldId="333"/>
            <ac:spMk id="9" creationId="{3A83212C-86C7-49F5-9CB2-D281CEF2EE47}"/>
          </ac:spMkLst>
        </pc:spChg>
        <pc:spChg chg="mod">
          <ac:chgData name="Séverine Zimmer - FIAF NC" userId="aa3d08a6-6ddb-408f-888c-6440fae74cd6" providerId="ADAL" clId="{EC80878B-1B48-4AFA-8B35-E8CE24BA252B}" dt="2024-04-25T21:30:52.150" v="2308" actId="1076"/>
          <ac:spMkLst>
            <pc:docMk/>
            <pc:sldMk cId="1023845683" sldId="333"/>
            <ac:spMk id="10" creationId="{A49B2FC3-CF86-4E40-9D0D-B471F6413AED}"/>
          </ac:spMkLst>
        </pc:spChg>
      </pc:sldChg>
      <pc:sldChg chg="modSp mod">
        <pc:chgData name="Séverine Zimmer - FIAF NC" userId="aa3d08a6-6ddb-408f-888c-6440fae74cd6" providerId="ADAL" clId="{EC80878B-1B48-4AFA-8B35-E8CE24BA252B}" dt="2024-04-25T21:07:50.086" v="2156" actId="5793"/>
        <pc:sldMkLst>
          <pc:docMk/>
          <pc:sldMk cId="304101211" sldId="335"/>
        </pc:sldMkLst>
        <pc:spChg chg="mod">
          <ac:chgData name="Séverine Zimmer - FIAF NC" userId="aa3d08a6-6ddb-408f-888c-6440fae74cd6" providerId="ADAL" clId="{EC80878B-1B48-4AFA-8B35-E8CE24BA252B}" dt="2024-04-25T21:06:49.327" v="2124" actId="5793"/>
          <ac:spMkLst>
            <pc:docMk/>
            <pc:sldMk cId="304101211" sldId="335"/>
            <ac:spMk id="5" creationId="{D8F99729-661D-453A-BF3E-3BDC623E694A}"/>
          </ac:spMkLst>
        </pc:spChg>
        <pc:spChg chg="mod">
          <ac:chgData name="Séverine Zimmer - FIAF NC" userId="aa3d08a6-6ddb-408f-888c-6440fae74cd6" providerId="ADAL" clId="{EC80878B-1B48-4AFA-8B35-E8CE24BA252B}" dt="2024-04-25T21:07:24.614" v="2151" actId="5793"/>
          <ac:spMkLst>
            <pc:docMk/>
            <pc:sldMk cId="304101211" sldId="335"/>
            <ac:spMk id="7" creationId="{0CF090EF-829F-42DA-836A-2C8ABEFC21AE}"/>
          </ac:spMkLst>
        </pc:spChg>
        <pc:spChg chg="mod">
          <ac:chgData name="Séverine Zimmer - FIAF NC" userId="aa3d08a6-6ddb-408f-888c-6440fae74cd6" providerId="ADAL" clId="{EC80878B-1B48-4AFA-8B35-E8CE24BA252B}" dt="2024-04-25T21:06:56.277" v="2129" actId="5793"/>
          <ac:spMkLst>
            <pc:docMk/>
            <pc:sldMk cId="304101211" sldId="335"/>
            <ac:spMk id="9" creationId="{3A83212C-86C7-49F5-9CB2-D281CEF2EE47}"/>
          </ac:spMkLst>
        </pc:spChg>
        <pc:spChg chg="mod">
          <ac:chgData name="Séverine Zimmer - FIAF NC" userId="aa3d08a6-6ddb-408f-888c-6440fae74cd6" providerId="ADAL" clId="{EC80878B-1B48-4AFA-8B35-E8CE24BA252B}" dt="2024-04-25T21:07:50.086" v="2156" actId="5793"/>
          <ac:spMkLst>
            <pc:docMk/>
            <pc:sldMk cId="304101211" sldId="335"/>
            <ac:spMk id="15" creationId="{FD34C6E9-DE59-F353-9541-AB4460981153}"/>
          </ac:spMkLst>
        </pc:spChg>
      </pc:sldChg>
      <pc:sldChg chg="modSp mod">
        <pc:chgData name="Séverine Zimmer - FIAF NC" userId="aa3d08a6-6ddb-408f-888c-6440fae74cd6" providerId="ADAL" clId="{EC80878B-1B48-4AFA-8B35-E8CE24BA252B}" dt="2024-04-25T21:32:15.807" v="2345" actId="5793"/>
        <pc:sldMkLst>
          <pc:docMk/>
          <pc:sldMk cId="2882523101" sldId="336"/>
        </pc:sldMkLst>
        <pc:spChg chg="mod">
          <ac:chgData name="Séverine Zimmer - FIAF NC" userId="aa3d08a6-6ddb-408f-888c-6440fae74cd6" providerId="ADAL" clId="{EC80878B-1B48-4AFA-8B35-E8CE24BA252B}" dt="2024-04-25T21:32:15.807" v="2345" actId="5793"/>
          <ac:spMkLst>
            <pc:docMk/>
            <pc:sldMk cId="2882523101" sldId="336"/>
            <ac:spMk id="4" creationId="{AD46168A-3B34-4C2A-A9DE-D5ED526AC480}"/>
          </ac:spMkLst>
        </pc:spChg>
        <pc:spChg chg="mod">
          <ac:chgData name="Séverine Zimmer - FIAF NC" userId="aa3d08a6-6ddb-408f-888c-6440fae74cd6" providerId="ADAL" clId="{EC80878B-1B48-4AFA-8B35-E8CE24BA252B}" dt="2024-04-25T21:32:03.809" v="2335" actId="14100"/>
          <ac:spMkLst>
            <pc:docMk/>
            <pc:sldMk cId="2882523101" sldId="336"/>
            <ac:spMk id="5" creationId="{F09F9DC4-24E0-4990-9DDB-AEE00FC8AAA8}"/>
          </ac:spMkLst>
        </pc:spChg>
      </pc:sldChg>
      <pc:sldChg chg="modSp mod">
        <pc:chgData name="Séverine Zimmer - FIAF NC" userId="aa3d08a6-6ddb-408f-888c-6440fae74cd6" providerId="ADAL" clId="{EC80878B-1B48-4AFA-8B35-E8CE24BA252B}" dt="2024-04-25T21:32:54.494" v="2347" actId="1076"/>
        <pc:sldMkLst>
          <pc:docMk/>
          <pc:sldMk cId="2917713206" sldId="337"/>
        </pc:sldMkLst>
        <pc:spChg chg="mod">
          <ac:chgData name="Séverine Zimmer - FIAF NC" userId="aa3d08a6-6ddb-408f-888c-6440fae74cd6" providerId="ADAL" clId="{EC80878B-1B48-4AFA-8B35-E8CE24BA252B}" dt="2024-04-25T21:32:29.244" v="2346" actId="20577"/>
          <ac:spMkLst>
            <pc:docMk/>
            <pc:sldMk cId="2917713206" sldId="337"/>
            <ac:spMk id="5" creationId="{9506A1AC-FB8F-41A9-9A8D-33149F4F397D}"/>
          </ac:spMkLst>
        </pc:spChg>
        <pc:spChg chg="mod">
          <ac:chgData name="Séverine Zimmer - FIAF NC" userId="aa3d08a6-6ddb-408f-888c-6440fae74cd6" providerId="ADAL" clId="{EC80878B-1B48-4AFA-8B35-E8CE24BA252B}" dt="2024-04-25T21:32:54.494" v="2347" actId="1076"/>
          <ac:spMkLst>
            <pc:docMk/>
            <pc:sldMk cId="2917713206" sldId="337"/>
            <ac:spMk id="9" creationId="{8B598843-67C2-4083-9920-5CB31A588053}"/>
          </ac:spMkLst>
        </pc:spChg>
      </pc:sldChg>
      <pc:sldChg chg="modSp mod">
        <pc:chgData name="Séverine Zimmer - FIAF NC" userId="aa3d08a6-6ddb-408f-888c-6440fae74cd6" providerId="ADAL" clId="{EC80878B-1B48-4AFA-8B35-E8CE24BA252B}" dt="2024-04-25T21:48:21.496" v="2357" actId="5793"/>
        <pc:sldMkLst>
          <pc:docMk/>
          <pc:sldMk cId="3330185798" sldId="338"/>
        </pc:sldMkLst>
        <pc:spChg chg="mod">
          <ac:chgData name="Séverine Zimmer - FIAF NC" userId="aa3d08a6-6ddb-408f-888c-6440fae74cd6" providerId="ADAL" clId="{EC80878B-1B48-4AFA-8B35-E8CE24BA252B}" dt="2024-04-25T21:48:21.496" v="2357" actId="5793"/>
          <ac:spMkLst>
            <pc:docMk/>
            <pc:sldMk cId="3330185798" sldId="338"/>
            <ac:spMk id="8" creationId="{F96B46C8-32E7-42AB-A73B-2F9EDB3C668F}"/>
          </ac:spMkLst>
        </pc:spChg>
      </pc:sldChg>
      <pc:sldChg chg="modSp mod">
        <pc:chgData name="Séverine Zimmer - FIAF NC" userId="aa3d08a6-6ddb-408f-888c-6440fae74cd6" providerId="ADAL" clId="{EC80878B-1B48-4AFA-8B35-E8CE24BA252B}" dt="2024-04-25T21:48:27.196" v="2358" actId="1076"/>
        <pc:sldMkLst>
          <pc:docMk/>
          <pc:sldMk cId="2596329144" sldId="340"/>
        </pc:sldMkLst>
        <pc:spChg chg="mod">
          <ac:chgData name="Séverine Zimmer - FIAF NC" userId="aa3d08a6-6ddb-408f-888c-6440fae74cd6" providerId="ADAL" clId="{EC80878B-1B48-4AFA-8B35-E8CE24BA252B}" dt="2024-04-25T21:48:27.196" v="2358" actId="1076"/>
          <ac:spMkLst>
            <pc:docMk/>
            <pc:sldMk cId="2596329144" sldId="340"/>
            <ac:spMk id="5" creationId="{9506A1AC-FB8F-41A9-9A8D-33149F4F397D}"/>
          </ac:spMkLst>
        </pc:spChg>
      </pc:sldChg>
      <pc:sldChg chg="modSp mod">
        <pc:chgData name="Séverine Zimmer - FIAF NC" userId="aa3d08a6-6ddb-408f-888c-6440fae74cd6" providerId="ADAL" clId="{EC80878B-1B48-4AFA-8B35-E8CE24BA252B}" dt="2024-04-25T03:57:44.494" v="1312" actId="14100"/>
        <pc:sldMkLst>
          <pc:docMk/>
          <pc:sldMk cId="3781207556" sldId="344"/>
        </pc:sldMkLst>
        <pc:spChg chg="mod">
          <ac:chgData name="Séverine Zimmer - FIAF NC" userId="aa3d08a6-6ddb-408f-888c-6440fae74cd6" providerId="ADAL" clId="{EC80878B-1B48-4AFA-8B35-E8CE24BA252B}" dt="2024-04-23T02:12:35.776" v="8" actId="20577"/>
          <ac:spMkLst>
            <pc:docMk/>
            <pc:sldMk cId="3781207556" sldId="344"/>
            <ac:spMk id="9" creationId="{BF11AB04-18CF-854C-9174-4E1697881D7D}"/>
          </ac:spMkLst>
        </pc:spChg>
        <pc:picChg chg="mod">
          <ac:chgData name="Séverine Zimmer - FIAF NC" userId="aa3d08a6-6ddb-408f-888c-6440fae74cd6" providerId="ADAL" clId="{EC80878B-1B48-4AFA-8B35-E8CE24BA252B}" dt="2024-04-25T03:57:44.494" v="1312" actId="14100"/>
          <ac:picMkLst>
            <pc:docMk/>
            <pc:sldMk cId="3781207556" sldId="344"/>
            <ac:picMk id="3" creationId="{6F55EA83-D87D-F82F-379B-B332A9E3B5A1}"/>
          </ac:picMkLst>
        </pc:picChg>
        <pc:picChg chg="mod">
          <ac:chgData name="Séverine Zimmer - FIAF NC" userId="aa3d08a6-6ddb-408f-888c-6440fae74cd6" providerId="ADAL" clId="{EC80878B-1B48-4AFA-8B35-E8CE24BA252B}" dt="2024-04-25T03:57:36.666" v="1310" actId="1076"/>
          <ac:picMkLst>
            <pc:docMk/>
            <pc:sldMk cId="3781207556" sldId="344"/>
            <ac:picMk id="5" creationId="{2ED0B53E-D029-44F1-EF06-F6F9146FE329}"/>
          </ac:picMkLst>
        </pc:picChg>
      </pc:sldChg>
      <pc:sldChg chg="modSp mod">
        <pc:chgData name="Séverine Zimmer - FIAF NC" userId="aa3d08a6-6ddb-408f-888c-6440fae74cd6" providerId="ADAL" clId="{EC80878B-1B48-4AFA-8B35-E8CE24BA252B}" dt="2024-04-25T03:55:32.024" v="1295" actId="5793"/>
        <pc:sldMkLst>
          <pc:docMk/>
          <pc:sldMk cId="2986460397" sldId="349"/>
        </pc:sldMkLst>
        <pc:spChg chg="mod">
          <ac:chgData name="Séverine Zimmer - FIAF NC" userId="aa3d08a6-6ddb-408f-888c-6440fae74cd6" providerId="ADAL" clId="{EC80878B-1B48-4AFA-8B35-E8CE24BA252B}" dt="2024-04-25T03:55:32.024" v="1295" actId="5793"/>
          <ac:spMkLst>
            <pc:docMk/>
            <pc:sldMk cId="2986460397" sldId="349"/>
            <ac:spMk id="2" creationId="{3A840C5A-0355-4850-8BD7-35645FCAF77E}"/>
          </ac:spMkLst>
        </pc:spChg>
      </pc:sldChg>
      <pc:sldChg chg="modSp mod">
        <pc:chgData name="Séverine Zimmer - FIAF NC" userId="aa3d08a6-6ddb-408f-888c-6440fae74cd6" providerId="ADAL" clId="{EC80878B-1B48-4AFA-8B35-E8CE24BA252B}" dt="2024-04-25T03:32:52.902" v="1067" actId="1076"/>
        <pc:sldMkLst>
          <pc:docMk/>
          <pc:sldMk cId="395543303" sldId="350"/>
        </pc:sldMkLst>
        <pc:spChg chg="mod">
          <ac:chgData name="Séverine Zimmer - FIAF NC" userId="aa3d08a6-6ddb-408f-888c-6440fae74cd6" providerId="ADAL" clId="{EC80878B-1B48-4AFA-8B35-E8CE24BA252B}" dt="2024-04-25T03:32:52.902" v="1067" actId="1076"/>
          <ac:spMkLst>
            <pc:docMk/>
            <pc:sldMk cId="395543303" sldId="350"/>
            <ac:spMk id="5" creationId="{BC61911F-4AED-6CDD-BD82-A0366DB7E437}"/>
          </ac:spMkLst>
        </pc:spChg>
      </pc:sldChg>
      <pc:sldChg chg="modSp mod">
        <pc:chgData name="Séverine Zimmer - FIAF NC" userId="aa3d08a6-6ddb-408f-888c-6440fae74cd6" providerId="ADAL" clId="{EC80878B-1B48-4AFA-8B35-E8CE24BA252B}" dt="2024-04-25T03:53:07.772" v="1175" actId="1076"/>
        <pc:sldMkLst>
          <pc:docMk/>
          <pc:sldMk cId="1871505822" sldId="351"/>
        </pc:sldMkLst>
        <pc:spChg chg="mod">
          <ac:chgData name="Séverine Zimmer - FIAF NC" userId="aa3d08a6-6ddb-408f-888c-6440fae74cd6" providerId="ADAL" clId="{EC80878B-1B48-4AFA-8B35-E8CE24BA252B}" dt="2024-04-25T03:53:07.772" v="1175" actId="1076"/>
          <ac:spMkLst>
            <pc:docMk/>
            <pc:sldMk cId="1871505822" sldId="351"/>
            <ac:spMk id="9" creationId="{2A594200-1ADE-9F44-DDD0-56DDDE0EAD3A}"/>
          </ac:spMkLst>
        </pc:spChg>
      </pc:sldChg>
      <pc:sldChg chg="modSp mod">
        <pc:chgData name="Séverine Zimmer - FIAF NC" userId="aa3d08a6-6ddb-408f-888c-6440fae74cd6" providerId="ADAL" clId="{EC80878B-1B48-4AFA-8B35-E8CE24BA252B}" dt="2024-04-25T03:55:20.765" v="1290" actId="1076"/>
        <pc:sldMkLst>
          <pc:docMk/>
          <pc:sldMk cId="1851438684" sldId="352"/>
        </pc:sldMkLst>
        <pc:spChg chg="mod">
          <ac:chgData name="Séverine Zimmer - FIAF NC" userId="aa3d08a6-6ddb-408f-888c-6440fae74cd6" providerId="ADAL" clId="{EC80878B-1B48-4AFA-8B35-E8CE24BA252B}" dt="2024-04-25T03:55:06.354" v="1287" actId="20577"/>
          <ac:spMkLst>
            <pc:docMk/>
            <pc:sldMk cId="1851438684" sldId="352"/>
            <ac:spMk id="5" creationId="{135BE403-8B1D-B706-5FF4-1BF1F2ABE36C}"/>
          </ac:spMkLst>
        </pc:spChg>
        <pc:spChg chg="mod">
          <ac:chgData name="Séverine Zimmer - FIAF NC" userId="aa3d08a6-6ddb-408f-888c-6440fae74cd6" providerId="ADAL" clId="{EC80878B-1B48-4AFA-8B35-E8CE24BA252B}" dt="2024-04-25T03:55:20.765" v="1290" actId="1076"/>
          <ac:spMkLst>
            <pc:docMk/>
            <pc:sldMk cId="1851438684" sldId="352"/>
            <ac:spMk id="9" creationId="{CBCA8B58-7923-C5E1-E169-92BCD04C05AD}"/>
          </ac:spMkLst>
        </pc:spChg>
        <pc:picChg chg="mod">
          <ac:chgData name="Séverine Zimmer - FIAF NC" userId="aa3d08a6-6ddb-408f-888c-6440fae74cd6" providerId="ADAL" clId="{EC80878B-1B48-4AFA-8B35-E8CE24BA252B}" dt="2024-04-25T03:55:10.592" v="1288" actId="14100"/>
          <ac:picMkLst>
            <pc:docMk/>
            <pc:sldMk cId="1851438684" sldId="352"/>
            <ac:picMk id="10" creationId="{C9D7AE06-4652-1C75-11E0-71312095F27B}"/>
          </ac:picMkLst>
        </pc:picChg>
      </pc:sldChg>
      <pc:sldChg chg="addSp delSp modSp mod">
        <pc:chgData name="Séverine Zimmer - FIAF NC" userId="aa3d08a6-6ddb-408f-888c-6440fae74cd6" providerId="ADAL" clId="{EC80878B-1B48-4AFA-8B35-E8CE24BA252B}" dt="2024-04-25T04:02:02.290" v="1338" actId="14100"/>
        <pc:sldMkLst>
          <pc:docMk/>
          <pc:sldMk cId="1985482928" sldId="357"/>
        </pc:sldMkLst>
        <pc:spChg chg="add del mod">
          <ac:chgData name="Séverine Zimmer - FIAF NC" userId="aa3d08a6-6ddb-408f-888c-6440fae74cd6" providerId="ADAL" clId="{EC80878B-1B48-4AFA-8B35-E8CE24BA252B}" dt="2024-04-25T04:00:31.972" v="1330" actId="478"/>
          <ac:spMkLst>
            <pc:docMk/>
            <pc:sldMk cId="1985482928" sldId="357"/>
            <ac:spMk id="3" creationId="{A6F00073-54A9-D6D7-A6AF-A5CBA95D4A12}"/>
          </ac:spMkLst>
        </pc:spChg>
        <pc:spChg chg="add del">
          <ac:chgData name="Séverine Zimmer - FIAF NC" userId="aa3d08a6-6ddb-408f-888c-6440fae74cd6" providerId="ADAL" clId="{EC80878B-1B48-4AFA-8B35-E8CE24BA252B}" dt="2024-04-25T04:01:49.673" v="1333" actId="478"/>
          <ac:spMkLst>
            <pc:docMk/>
            <pc:sldMk cId="1985482928" sldId="357"/>
            <ac:spMk id="5" creationId="{0BE883EE-B891-65F3-EAE9-8A2A7F8684D3}"/>
          </ac:spMkLst>
        </pc:spChg>
        <pc:picChg chg="add mod">
          <ac:chgData name="Séverine Zimmer - FIAF NC" userId="aa3d08a6-6ddb-408f-888c-6440fae74cd6" providerId="ADAL" clId="{EC80878B-1B48-4AFA-8B35-E8CE24BA252B}" dt="2024-04-25T04:02:02.290" v="1338" actId="14100"/>
          <ac:picMkLst>
            <pc:docMk/>
            <pc:sldMk cId="1985482928" sldId="357"/>
            <ac:picMk id="9" creationId="{E8A1C999-1D31-02C2-F99B-B21C010C89A6}"/>
          </ac:picMkLst>
        </pc:picChg>
      </pc:sldChg>
      <pc:sldChg chg="modSp mod">
        <pc:chgData name="Séverine Zimmer - FIAF NC" userId="aa3d08a6-6ddb-408f-888c-6440fae74cd6" providerId="ADAL" clId="{EC80878B-1B48-4AFA-8B35-E8CE24BA252B}" dt="2024-04-25T20:59:34.703" v="2037" actId="1076"/>
        <pc:sldMkLst>
          <pc:docMk/>
          <pc:sldMk cId="293195435" sldId="358"/>
        </pc:sldMkLst>
        <pc:spChg chg="mod">
          <ac:chgData name="Séverine Zimmer - FIAF NC" userId="aa3d08a6-6ddb-408f-888c-6440fae74cd6" providerId="ADAL" clId="{EC80878B-1B48-4AFA-8B35-E8CE24BA252B}" dt="2024-04-25T04:02:39.033" v="1347" actId="5793"/>
          <ac:spMkLst>
            <pc:docMk/>
            <pc:sldMk cId="293195435" sldId="358"/>
            <ac:spMk id="2" creationId="{6FA9F685-336E-80DB-8A1F-C48DC9E63549}"/>
          </ac:spMkLst>
        </pc:spChg>
        <pc:spChg chg="mod">
          <ac:chgData name="Séverine Zimmer - FIAF NC" userId="aa3d08a6-6ddb-408f-888c-6440fae74cd6" providerId="ADAL" clId="{EC80878B-1B48-4AFA-8B35-E8CE24BA252B}" dt="2024-04-25T20:58:57.257" v="2030" actId="13926"/>
          <ac:spMkLst>
            <pc:docMk/>
            <pc:sldMk cId="293195435" sldId="358"/>
            <ac:spMk id="8" creationId="{9DF26142-A1CE-53E1-1724-E2C870084E0D}"/>
          </ac:spMkLst>
        </pc:spChg>
        <pc:spChg chg="mod">
          <ac:chgData name="Séverine Zimmer - FIAF NC" userId="aa3d08a6-6ddb-408f-888c-6440fae74cd6" providerId="ADAL" clId="{EC80878B-1B48-4AFA-8B35-E8CE24BA252B}" dt="2024-04-25T20:59:29.371" v="2036" actId="1076"/>
          <ac:spMkLst>
            <pc:docMk/>
            <pc:sldMk cId="293195435" sldId="358"/>
            <ac:spMk id="13" creationId="{D34FED56-72C8-5139-AC38-410CDD594126}"/>
          </ac:spMkLst>
        </pc:spChg>
        <pc:picChg chg="mod">
          <ac:chgData name="Séverine Zimmer - FIAF NC" userId="aa3d08a6-6ddb-408f-888c-6440fae74cd6" providerId="ADAL" clId="{EC80878B-1B48-4AFA-8B35-E8CE24BA252B}" dt="2024-04-25T20:59:34.703" v="2037" actId="1076"/>
          <ac:picMkLst>
            <pc:docMk/>
            <pc:sldMk cId="293195435" sldId="358"/>
            <ac:picMk id="6" creationId="{EFCFE2F2-3496-BDC9-6038-CFF5F0C8B874}"/>
          </ac:picMkLst>
        </pc:picChg>
      </pc:sldChg>
      <pc:sldChg chg="modSp mod addCm">
        <pc:chgData name="Séverine Zimmer - FIAF NC" userId="aa3d08a6-6ddb-408f-888c-6440fae74cd6" providerId="ADAL" clId="{EC80878B-1B48-4AFA-8B35-E8CE24BA252B}" dt="2024-04-23T04:32:11.501" v="858"/>
        <pc:sldMkLst>
          <pc:docMk/>
          <pc:sldMk cId="3844171154" sldId="361"/>
        </pc:sldMkLst>
        <pc:spChg chg="mod">
          <ac:chgData name="Séverine Zimmer - FIAF NC" userId="aa3d08a6-6ddb-408f-888c-6440fae74cd6" providerId="ADAL" clId="{EC80878B-1B48-4AFA-8B35-E8CE24BA252B}" dt="2024-04-23T04:30:23.511" v="857" actId="20577"/>
          <ac:spMkLst>
            <pc:docMk/>
            <pc:sldMk cId="3844171154" sldId="361"/>
            <ac:spMk id="11" creationId="{0B51DDE7-106C-8E49-7B2C-1B9B42A33D4A}"/>
          </ac:spMkLst>
        </pc:spChg>
        <pc:extLst>
          <p:ext xmlns:p="http://schemas.openxmlformats.org/presentationml/2006/main" uri="{D6D511B9-2390-475A-947B-AFAB55BFBCF1}">
            <pc226:cmChg xmlns:pc226="http://schemas.microsoft.com/office/powerpoint/2022/06/main/command" chg="add">
              <pc226:chgData name="Séverine Zimmer - FIAF NC" userId="aa3d08a6-6ddb-408f-888c-6440fae74cd6" providerId="ADAL" clId="{EC80878B-1B48-4AFA-8B35-E8CE24BA252B}" dt="2024-04-23T04:32:11.501" v="858"/>
              <pc2:cmMkLst xmlns:pc2="http://schemas.microsoft.com/office/powerpoint/2019/9/main/command">
                <pc:docMk/>
                <pc:sldMk cId="3844171154" sldId="361"/>
                <pc2:cmMk id="{FB070725-39A6-4D4D-BF19-E1D29C596112}"/>
              </pc2:cmMkLst>
            </pc226:cmChg>
          </p:ext>
        </pc:extLst>
      </pc:sldChg>
      <pc:sldChg chg="modSp mod">
        <pc:chgData name="Séverine Zimmer - FIAF NC" userId="aa3d08a6-6ddb-408f-888c-6440fae74cd6" providerId="ADAL" clId="{EC80878B-1B48-4AFA-8B35-E8CE24BA252B}" dt="2024-04-23T04:19:46.355" v="97" actId="14100"/>
        <pc:sldMkLst>
          <pc:docMk/>
          <pc:sldMk cId="1232238162" sldId="362"/>
        </pc:sldMkLst>
        <pc:spChg chg="mod">
          <ac:chgData name="Séverine Zimmer - FIAF NC" userId="aa3d08a6-6ddb-408f-888c-6440fae74cd6" providerId="ADAL" clId="{EC80878B-1B48-4AFA-8B35-E8CE24BA252B}" dt="2024-04-23T04:18:26.551" v="87" actId="20577"/>
          <ac:spMkLst>
            <pc:docMk/>
            <pc:sldMk cId="1232238162" sldId="362"/>
            <ac:spMk id="2" creationId="{6FA9F685-336E-80DB-8A1F-C48DC9E63549}"/>
          </ac:spMkLst>
        </pc:spChg>
        <pc:spChg chg="mod">
          <ac:chgData name="Séverine Zimmer - FIAF NC" userId="aa3d08a6-6ddb-408f-888c-6440fae74cd6" providerId="ADAL" clId="{EC80878B-1B48-4AFA-8B35-E8CE24BA252B}" dt="2024-04-23T04:19:04.482" v="94" actId="5793"/>
          <ac:spMkLst>
            <pc:docMk/>
            <pc:sldMk cId="1232238162" sldId="362"/>
            <ac:spMk id="5" creationId="{E6FAA2E8-8C33-FBFE-553D-708E2B1F0BF2}"/>
          </ac:spMkLst>
        </pc:spChg>
        <pc:spChg chg="mod">
          <ac:chgData name="Séverine Zimmer - FIAF NC" userId="aa3d08a6-6ddb-408f-888c-6440fae74cd6" providerId="ADAL" clId="{EC80878B-1B48-4AFA-8B35-E8CE24BA252B}" dt="2024-04-22T21:14:37.873" v="0" actId="20577"/>
          <ac:spMkLst>
            <pc:docMk/>
            <pc:sldMk cId="1232238162" sldId="362"/>
            <ac:spMk id="9" creationId="{73A72436-C125-ACBB-05A9-BE0BEFD9DCCA}"/>
          </ac:spMkLst>
        </pc:spChg>
        <pc:picChg chg="mod">
          <ac:chgData name="Séverine Zimmer - FIAF NC" userId="aa3d08a6-6ddb-408f-888c-6440fae74cd6" providerId="ADAL" clId="{EC80878B-1B48-4AFA-8B35-E8CE24BA252B}" dt="2024-04-23T04:19:39.294" v="95" actId="1076"/>
          <ac:picMkLst>
            <pc:docMk/>
            <pc:sldMk cId="1232238162" sldId="362"/>
            <ac:picMk id="6" creationId="{E8D8A21A-6642-E7B2-BB5D-1FBC6409FB8B}"/>
          </ac:picMkLst>
        </pc:picChg>
        <pc:picChg chg="mod">
          <ac:chgData name="Séverine Zimmer - FIAF NC" userId="aa3d08a6-6ddb-408f-888c-6440fae74cd6" providerId="ADAL" clId="{EC80878B-1B48-4AFA-8B35-E8CE24BA252B}" dt="2024-04-23T04:19:46.355" v="97" actId="14100"/>
          <ac:picMkLst>
            <pc:docMk/>
            <pc:sldMk cId="1232238162" sldId="362"/>
            <ac:picMk id="10" creationId="{6353EE95-2CD3-9F11-744C-FAC9BC009E3A}"/>
          </ac:picMkLst>
        </pc:picChg>
      </pc:sldChg>
      <pc:sldChg chg="modSp mod modCm">
        <pc:chgData name="Séverine Zimmer - FIAF NC" userId="aa3d08a6-6ddb-408f-888c-6440fae74cd6" providerId="ADAL" clId="{EC80878B-1B48-4AFA-8B35-E8CE24BA252B}" dt="2024-04-23T04:44:57.685" v="874"/>
        <pc:sldMkLst>
          <pc:docMk/>
          <pc:sldMk cId="2287527070" sldId="364"/>
        </pc:sldMkLst>
        <pc:spChg chg="mod">
          <ac:chgData name="Séverine Zimmer - FIAF NC" userId="aa3d08a6-6ddb-408f-888c-6440fae74cd6" providerId="ADAL" clId="{EC80878B-1B48-4AFA-8B35-E8CE24BA252B}" dt="2024-04-23T04:44:06.560" v="871" actId="20577"/>
          <ac:spMkLst>
            <pc:docMk/>
            <pc:sldMk cId="2287527070" sldId="364"/>
            <ac:spMk id="8" creationId="{4D510635-40AF-5AF3-4135-C145339632A5}"/>
          </ac:spMkLst>
        </pc:spChg>
        <pc:picChg chg="mod">
          <ac:chgData name="Séverine Zimmer - FIAF NC" userId="aa3d08a6-6ddb-408f-888c-6440fae74cd6" providerId="ADAL" clId="{EC80878B-1B48-4AFA-8B35-E8CE24BA252B}" dt="2024-04-23T04:44:24.940" v="872" actId="1076"/>
          <ac:picMkLst>
            <pc:docMk/>
            <pc:sldMk cId="2287527070" sldId="364"/>
            <ac:picMk id="6" creationId="{FEEF1EC6-6C0D-CFE7-912F-245AACF5A6D8}"/>
          </ac:picMkLst>
        </pc:picChg>
        <pc:extLst>
          <p:ext xmlns:p="http://schemas.openxmlformats.org/presentationml/2006/main" uri="{D6D511B9-2390-475A-947B-AFAB55BFBCF1}">
            <pc226:cmChg xmlns:pc226="http://schemas.microsoft.com/office/powerpoint/2022/06/main/command" chg="mod">
              <pc226:chgData name="Séverine Zimmer - FIAF NC" userId="aa3d08a6-6ddb-408f-888c-6440fae74cd6" providerId="ADAL" clId="{EC80878B-1B48-4AFA-8B35-E8CE24BA252B}" dt="2024-04-23T04:44:57.685" v="874"/>
              <pc2:cmMkLst xmlns:pc2="http://schemas.microsoft.com/office/powerpoint/2019/9/main/command">
                <pc:docMk/>
                <pc:sldMk cId="2287527070" sldId="364"/>
                <pc2:cmMk id="{0AC5256D-2014-4115-B3E2-E96FA22E9132}"/>
              </pc2:cmMkLst>
              <pc226:cmRplyChg chg="mod modRxn">
                <pc226:chgData name="Séverine Zimmer - FIAF NC" userId="aa3d08a6-6ddb-408f-888c-6440fae74cd6" providerId="ADAL" clId="{EC80878B-1B48-4AFA-8B35-E8CE24BA252B}" dt="2024-04-23T04:44:51.584" v="873"/>
                <pc2:cmRplyMkLst xmlns:pc2="http://schemas.microsoft.com/office/powerpoint/2019/9/main/command">
                  <pc:docMk/>
                  <pc:sldMk cId="2287527070" sldId="364"/>
                  <pc2:cmMk id="{0AC5256D-2014-4115-B3E2-E96FA22E9132}"/>
                  <pc2:cmRplyMk id="{CC171721-3E19-41FA-96E5-3F4C61A5982B}"/>
                </pc2:cmRplyMkLst>
              </pc226:cmRplyChg>
            </pc226:cmChg>
          </p:ext>
        </pc:extLst>
      </pc:sldChg>
      <pc:sldChg chg="modSp mod delCm">
        <pc:chgData name="Séverine Zimmer - FIAF NC" userId="aa3d08a6-6ddb-408f-888c-6440fae74cd6" providerId="ADAL" clId="{EC80878B-1B48-4AFA-8B35-E8CE24BA252B}" dt="2024-04-25T03:34:53.079" v="1106"/>
        <pc:sldMkLst>
          <pc:docMk/>
          <pc:sldMk cId="1969530620" sldId="366"/>
        </pc:sldMkLst>
        <pc:spChg chg="mod">
          <ac:chgData name="Séverine Zimmer - FIAF NC" userId="aa3d08a6-6ddb-408f-888c-6440fae74cd6" providerId="ADAL" clId="{EC80878B-1B48-4AFA-8B35-E8CE24BA252B}" dt="2024-04-25T03:34:39.776" v="1105" actId="5793"/>
          <ac:spMkLst>
            <pc:docMk/>
            <pc:sldMk cId="1969530620" sldId="366"/>
            <ac:spMk id="9" creationId="{A1A1A178-568F-CEAE-3D66-A9240A2C4486}"/>
          </ac:spMkLst>
        </pc:spChg>
        <pc:extLst>
          <p:ext xmlns:p="http://schemas.openxmlformats.org/presentationml/2006/main" uri="{D6D511B9-2390-475A-947B-AFAB55BFBCF1}">
            <pc226:cmChg xmlns:pc226="http://schemas.microsoft.com/office/powerpoint/2022/06/main/command" chg="del">
              <pc226:chgData name="Séverine Zimmer - FIAF NC" userId="aa3d08a6-6ddb-408f-888c-6440fae74cd6" providerId="ADAL" clId="{EC80878B-1B48-4AFA-8B35-E8CE24BA252B}" dt="2024-04-25T03:34:53.079" v="1106"/>
              <pc2:cmMkLst xmlns:pc2="http://schemas.microsoft.com/office/powerpoint/2019/9/main/command">
                <pc:docMk/>
                <pc:sldMk cId="1969530620" sldId="366"/>
                <pc2:cmMk id="{A9ED5B8D-54DC-4D77-BADE-55FF6B25DD04}"/>
              </pc2:cmMkLst>
            </pc226:cmChg>
          </p:ext>
        </pc:extLst>
      </pc:sldChg>
      <pc:sldChg chg="modSp mod delCm modCm">
        <pc:chgData name="Séverine Zimmer - FIAF NC" userId="aa3d08a6-6ddb-408f-888c-6440fae74cd6" providerId="ADAL" clId="{EC80878B-1B48-4AFA-8B35-E8CE24BA252B}" dt="2024-04-25T21:02:19.017" v="2052"/>
        <pc:sldMkLst>
          <pc:docMk/>
          <pc:sldMk cId="414689897" sldId="369"/>
        </pc:sldMkLst>
        <pc:spChg chg="mod">
          <ac:chgData name="Séverine Zimmer - FIAF NC" userId="aa3d08a6-6ddb-408f-888c-6440fae74cd6" providerId="ADAL" clId="{EC80878B-1B48-4AFA-8B35-E8CE24BA252B}" dt="2024-04-25T21:01:55.289" v="2051" actId="20577"/>
          <ac:spMkLst>
            <pc:docMk/>
            <pc:sldMk cId="414689897" sldId="369"/>
            <ac:spMk id="5" creationId="{09295B36-8E1D-A377-094D-7AB2D1ECCF0E}"/>
          </ac:spMkLst>
        </pc:spChg>
        <pc:extLst>
          <p:ext xmlns:p="http://schemas.openxmlformats.org/presentationml/2006/main" uri="{D6D511B9-2390-475A-947B-AFAB55BFBCF1}">
            <pc226:cmChg xmlns:pc226="http://schemas.microsoft.com/office/powerpoint/2022/06/main/command" chg="del mod">
              <pc226:chgData name="Séverine Zimmer - FIAF NC" userId="aa3d08a6-6ddb-408f-888c-6440fae74cd6" providerId="ADAL" clId="{EC80878B-1B48-4AFA-8B35-E8CE24BA252B}" dt="2024-04-25T21:02:19.017" v="2052"/>
              <pc2:cmMkLst xmlns:pc2="http://schemas.microsoft.com/office/powerpoint/2019/9/main/command">
                <pc:docMk/>
                <pc:sldMk cId="414689897" sldId="369"/>
                <pc2:cmMk id="{7FF6E68C-ED3B-415C-B822-6ABE4BD8B156}"/>
              </pc2:cmMkLst>
            </pc226:cmChg>
          </p:ext>
        </pc:extLst>
      </pc:sldChg>
      <pc:sldChg chg="modSp mod">
        <pc:chgData name="Séverine Zimmer - FIAF NC" userId="aa3d08a6-6ddb-408f-888c-6440fae74cd6" providerId="ADAL" clId="{EC80878B-1B48-4AFA-8B35-E8CE24BA252B}" dt="2024-04-25T21:02:41.228" v="2054" actId="14100"/>
        <pc:sldMkLst>
          <pc:docMk/>
          <pc:sldMk cId="2822993637" sldId="371"/>
        </pc:sldMkLst>
        <pc:spChg chg="mod">
          <ac:chgData name="Séverine Zimmer - FIAF NC" userId="aa3d08a6-6ddb-408f-888c-6440fae74cd6" providerId="ADAL" clId="{EC80878B-1B48-4AFA-8B35-E8CE24BA252B}" dt="2024-04-25T21:02:41.228" v="2054" actId="14100"/>
          <ac:spMkLst>
            <pc:docMk/>
            <pc:sldMk cId="2822993637" sldId="371"/>
            <ac:spMk id="4" creationId="{49AA601E-2486-5B54-9E0D-D408D19FD2A1}"/>
          </ac:spMkLst>
        </pc:spChg>
      </pc:sldChg>
      <pc:sldChg chg="modSp mod">
        <pc:chgData name="Séverine Zimmer - FIAF NC" userId="aa3d08a6-6ddb-408f-888c-6440fae74cd6" providerId="ADAL" clId="{EC80878B-1B48-4AFA-8B35-E8CE24BA252B}" dt="2024-04-25T21:02:59.084" v="2055" actId="20577"/>
        <pc:sldMkLst>
          <pc:docMk/>
          <pc:sldMk cId="931667785" sldId="372"/>
        </pc:sldMkLst>
        <pc:spChg chg="mod">
          <ac:chgData name="Séverine Zimmer - FIAF NC" userId="aa3d08a6-6ddb-408f-888c-6440fae74cd6" providerId="ADAL" clId="{EC80878B-1B48-4AFA-8B35-E8CE24BA252B}" dt="2024-04-25T21:02:59.084" v="2055" actId="20577"/>
          <ac:spMkLst>
            <pc:docMk/>
            <pc:sldMk cId="931667785" sldId="372"/>
            <ac:spMk id="10" creationId="{6876FADA-62DB-9A1A-A36A-1A8C0872468E}"/>
          </ac:spMkLst>
        </pc:spChg>
      </pc:sldChg>
      <pc:sldChg chg="modSp mod">
        <pc:chgData name="Séverine Zimmer - FIAF NC" userId="aa3d08a6-6ddb-408f-888c-6440fae74cd6" providerId="ADAL" clId="{EC80878B-1B48-4AFA-8B35-E8CE24BA252B}" dt="2024-04-23T04:27:28.295" v="763" actId="5793"/>
        <pc:sldMkLst>
          <pc:docMk/>
          <pc:sldMk cId="3300985166" sldId="377"/>
        </pc:sldMkLst>
        <pc:spChg chg="mod">
          <ac:chgData name="Séverine Zimmer - FIAF NC" userId="aa3d08a6-6ddb-408f-888c-6440fae74cd6" providerId="ADAL" clId="{EC80878B-1B48-4AFA-8B35-E8CE24BA252B}" dt="2024-04-23T04:27:28.295" v="763" actId="5793"/>
          <ac:spMkLst>
            <pc:docMk/>
            <pc:sldMk cId="3300985166" sldId="377"/>
            <ac:spMk id="12" creationId="{83730A66-A8D4-3492-D15E-AF2454051E18}"/>
          </ac:spMkLst>
        </pc:spChg>
        <pc:graphicFrameChg chg="mod">
          <ac:chgData name="Séverine Zimmer - FIAF NC" userId="aa3d08a6-6ddb-408f-888c-6440fae74cd6" providerId="ADAL" clId="{EC80878B-1B48-4AFA-8B35-E8CE24BA252B}" dt="2024-04-23T04:27:10.046" v="756" actId="1076"/>
          <ac:graphicFrameMkLst>
            <pc:docMk/>
            <pc:sldMk cId="3300985166" sldId="377"/>
            <ac:graphicFrameMk id="5" creationId="{2282A21D-5A0A-5D92-EA4B-2A1609EC029D}"/>
          </ac:graphicFrameMkLst>
        </pc:graphicFrameChg>
      </pc:sldChg>
      <pc:sldChg chg="modSp mod">
        <pc:chgData name="Séverine Zimmer - FIAF NC" userId="aa3d08a6-6ddb-408f-888c-6440fae74cd6" providerId="ADAL" clId="{EC80878B-1B48-4AFA-8B35-E8CE24BA252B}" dt="2024-04-25T03:31:32.435" v="1065" actId="20577"/>
        <pc:sldMkLst>
          <pc:docMk/>
          <pc:sldMk cId="3968500217" sldId="379"/>
        </pc:sldMkLst>
        <pc:spChg chg="mod">
          <ac:chgData name="Séverine Zimmer - FIAF NC" userId="aa3d08a6-6ddb-408f-888c-6440fae74cd6" providerId="ADAL" clId="{EC80878B-1B48-4AFA-8B35-E8CE24BA252B}" dt="2024-04-25T03:31:32.435" v="1065" actId="20577"/>
          <ac:spMkLst>
            <pc:docMk/>
            <pc:sldMk cId="3968500217" sldId="379"/>
            <ac:spMk id="6" creationId="{BEFB797F-120D-E1CA-0FE3-422F159CC974}"/>
          </ac:spMkLst>
        </pc:spChg>
        <pc:spChg chg="mod">
          <ac:chgData name="Séverine Zimmer - FIAF NC" userId="aa3d08a6-6ddb-408f-888c-6440fae74cd6" providerId="ADAL" clId="{EC80878B-1B48-4AFA-8B35-E8CE24BA252B}" dt="2024-04-23T04:45:57.581" v="875" actId="1076"/>
          <ac:spMkLst>
            <pc:docMk/>
            <pc:sldMk cId="3968500217" sldId="379"/>
            <ac:spMk id="8" creationId="{7F481EAB-BFFE-6F0D-C398-5F4831754271}"/>
          </ac:spMkLst>
        </pc:spChg>
      </pc:sldChg>
      <pc:sldChg chg="addSp delSp modSp mod">
        <pc:chgData name="Séverine Zimmer - FIAF NC" userId="aa3d08a6-6ddb-408f-888c-6440fae74cd6" providerId="ADAL" clId="{EC80878B-1B48-4AFA-8B35-E8CE24BA252B}" dt="2024-04-25T03:42:04.050" v="1160" actId="14100"/>
        <pc:sldMkLst>
          <pc:docMk/>
          <pc:sldMk cId="2414378816" sldId="380"/>
        </pc:sldMkLst>
        <pc:spChg chg="mod">
          <ac:chgData name="Séverine Zimmer - FIAF NC" userId="aa3d08a6-6ddb-408f-888c-6440fae74cd6" providerId="ADAL" clId="{EC80878B-1B48-4AFA-8B35-E8CE24BA252B}" dt="2024-04-25T03:36:40.754" v="1143" actId="5793"/>
          <ac:spMkLst>
            <pc:docMk/>
            <pc:sldMk cId="2414378816" sldId="380"/>
            <ac:spMk id="6" creationId="{D9C3EAFF-BD16-E5F5-E983-B4232AD98622}"/>
          </ac:spMkLst>
        </pc:spChg>
        <pc:spChg chg="mod">
          <ac:chgData name="Séverine Zimmer - FIAF NC" userId="aa3d08a6-6ddb-408f-888c-6440fae74cd6" providerId="ADAL" clId="{EC80878B-1B48-4AFA-8B35-E8CE24BA252B}" dt="2024-04-25T03:41:45.526" v="1157" actId="1076"/>
          <ac:spMkLst>
            <pc:docMk/>
            <pc:sldMk cId="2414378816" sldId="380"/>
            <ac:spMk id="8" creationId="{922A3D05-5F3D-F75F-B0A7-7F7204DD7BFF}"/>
          </ac:spMkLst>
        </pc:spChg>
        <pc:spChg chg="mod">
          <ac:chgData name="Séverine Zimmer - FIAF NC" userId="aa3d08a6-6ddb-408f-888c-6440fae74cd6" providerId="ADAL" clId="{EC80878B-1B48-4AFA-8B35-E8CE24BA252B}" dt="2024-04-25T03:36:02.628" v="1123" actId="20577"/>
          <ac:spMkLst>
            <pc:docMk/>
            <pc:sldMk cId="2414378816" sldId="380"/>
            <ac:spMk id="12" creationId="{6C955269-A675-8290-A996-B365D861DA88}"/>
          </ac:spMkLst>
        </pc:spChg>
        <pc:graphicFrameChg chg="add mod">
          <ac:chgData name="Séverine Zimmer - FIAF NC" userId="aa3d08a6-6ddb-408f-888c-6440fae74cd6" providerId="ADAL" clId="{EC80878B-1B48-4AFA-8B35-E8CE24BA252B}" dt="2024-04-25T03:41:58.671" v="1159" actId="1076"/>
          <ac:graphicFrameMkLst>
            <pc:docMk/>
            <pc:sldMk cId="2414378816" sldId="380"/>
            <ac:graphicFrameMk id="3" creationId="{A37D5F73-7039-F4DD-D2E8-EE845E9E2B14}"/>
          </ac:graphicFrameMkLst>
        </pc:graphicFrameChg>
        <pc:graphicFrameChg chg="del">
          <ac:chgData name="Séverine Zimmer - FIAF NC" userId="aa3d08a6-6ddb-408f-888c-6440fae74cd6" providerId="ADAL" clId="{EC80878B-1B48-4AFA-8B35-E8CE24BA252B}" dt="2024-04-25T03:41:17.404" v="1150" actId="478"/>
          <ac:graphicFrameMkLst>
            <pc:docMk/>
            <pc:sldMk cId="2414378816" sldId="380"/>
            <ac:graphicFrameMk id="9" creationId="{BF4DFC86-0F6D-B14D-7C0E-8D2585148AE6}"/>
          </ac:graphicFrameMkLst>
        </pc:graphicFrameChg>
        <pc:picChg chg="mod">
          <ac:chgData name="Séverine Zimmer - FIAF NC" userId="aa3d08a6-6ddb-408f-888c-6440fae74cd6" providerId="ADAL" clId="{EC80878B-1B48-4AFA-8B35-E8CE24BA252B}" dt="2024-04-25T03:37:08.505" v="1144" actId="14100"/>
          <ac:picMkLst>
            <pc:docMk/>
            <pc:sldMk cId="2414378816" sldId="380"/>
            <ac:picMk id="5" creationId="{870B2BEF-FBEF-134B-67FF-A9DDD67D39D1}"/>
          </ac:picMkLst>
        </pc:picChg>
        <pc:picChg chg="add mod">
          <ac:chgData name="Séverine Zimmer - FIAF NC" userId="aa3d08a6-6ddb-408f-888c-6440fae74cd6" providerId="ADAL" clId="{EC80878B-1B48-4AFA-8B35-E8CE24BA252B}" dt="2024-04-25T03:42:04.050" v="1160" actId="14100"/>
          <ac:picMkLst>
            <pc:docMk/>
            <pc:sldMk cId="2414378816" sldId="380"/>
            <ac:picMk id="10" creationId="{F40975F5-77B5-0753-52C9-4FBC7C76AAFB}"/>
          </ac:picMkLst>
        </pc:picChg>
        <pc:picChg chg="del">
          <ac:chgData name="Séverine Zimmer - FIAF NC" userId="aa3d08a6-6ddb-408f-888c-6440fae74cd6" providerId="ADAL" clId="{EC80878B-1B48-4AFA-8B35-E8CE24BA252B}" dt="2024-04-25T03:39:54.938" v="1145" actId="478"/>
          <ac:picMkLst>
            <pc:docMk/>
            <pc:sldMk cId="2414378816" sldId="380"/>
            <ac:picMk id="20" creationId="{5C129680-9F09-2455-C017-DFC8AC8E4F98}"/>
          </ac:picMkLst>
        </pc:picChg>
      </pc:sldChg>
      <pc:sldChg chg="modSp mod">
        <pc:chgData name="Séverine Zimmer - FIAF NC" userId="aa3d08a6-6ddb-408f-888c-6440fae74cd6" providerId="ADAL" clId="{EC80878B-1B48-4AFA-8B35-E8CE24BA252B}" dt="2024-04-25T03:52:02.043" v="1173" actId="5793"/>
        <pc:sldMkLst>
          <pc:docMk/>
          <pc:sldMk cId="1458199143" sldId="381"/>
        </pc:sldMkLst>
        <pc:spChg chg="mod">
          <ac:chgData name="Séverine Zimmer - FIAF NC" userId="aa3d08a6-6ddb-408f-888c-6440fae74cd6" providerId="ADAL" clId="{EC80878B-1B48-4AFA-8B35-E8CE24BA252B}" dt="2024-04-25T03:52:02.043" v="1173" actId="5793"/>
          <ac:spMkLst>
            <pc:docMk/>
            <pc:sldMk cId="1458199143" sldId="381"/>
            <ac:spMk id="8" creationId="{3452485A-797A-2E04-D8FD-5BC9A9B905DD}"/>
          </ac:spMkLst>
        </pc:spChg>
      </pc:sldChg>
      <pc:sldChg chg="modSp mod">
        <pc:chgData name="Séverine Zimmer - FIAF NC" userId="aa3d08a6-6ddb-408f-888c-6440fae74cd6" providerId="ADAL" clId="{EC80878B-1B48-4AFA-8B35-E8CE24BA252B}" dt="2024-04-25T03:51:34.652" v="1163" actId="1076"/>
        <pc:sldMkLst>
          <pc:docMk/>
          <pc:sldMk cId="1564896973" sldId="382"/>
        </pc:sldMkLst>
        <pc:spChg chg="mod">
          <ac:chgData name="Séverine Zimmer - FIAF NC" userId="aa3d08a6-6ddb-408f-888c-6440fae74cd6" providerId="ADAL" clId="{EC80878B-1B48-4AFA-8B35-E8CE24BA252B}" dt="2024-04-25T03:51:28.611" v="1161" actId="20577"/>
          <ac:spMkLst>
            <pc:docMk/>
            <pc:sldMk cId="1564896973" sldId="382"/>
            <ac:spMk id="11" creationId="{C06EE8C4-5E08-F485-9DC5-0A7E6FFBBA3D}"/>
          </ac:spMkLst>
        </pc:spChg>
        <pc:picChg chg="mod">
          <ac:chgData name="Séverine Zimmer - FIAF NC" userId="aa3d08a6-6ddb-408f-888c-6440fae74cd6" providerId="ADAL" clId="{EC80878B-1B48-4AFA-8B35-E8CE24BA252B}" dt="2024-04-25T03:51:32.109" v="1162" actId="1076"/>
          <ac:picMkLst>
            <pc:docMk/>
            <pc:sldMk cId="1564896973" sldId="382"/>
            <ac:picMk id="3" creationId="{315F7F48-54F7-64ED-0DF7-0CF3CF16E299}"/>
          </ac:picMkLst>
        </pc:picChg>
        <pc:picChg chg="mod">
          <ac:chgData name="Séverine Zimmer - FIAF NC" userId="aa3d08a6-6ddb-408f-888c-6440fae74cd6" providerId="ADAL" clId="{EC80878B-1B48-4AFA-8B35-E8CE24BA252B}" dt="2024-04-25T03:51:34.652" v="1163" actId="1076"/>
          <ac:picMkLst>
            <pc:docMk/>
            <pc:sldMk cId="1564896973" sldId="382"/>
            <ac:picMk id="6" creationId="{33BD55FF-34D9-7918-AF7F-52F131392F36}"/>
          </ac:picMkLst>
        </pc:picChg>
      </pc:sldChg>
      <pc:sldChg chg="modSp mod">
        <pc:chgData name="Séverine Zimmer - FIAF NC" userId="aa3d08a6-6ddb-408f-888c-6440fae74cd6" providerId="ADAL" clId="{EC80878B-1B48-4AFA-8B35-E8CE24BA252B}" dt="2024-04-25T21:49:14.946" v="2373" actId="5793"/>
        <pc:sldMkLst>
          <pc:docMk/>
          <pc:sldMk cId="4102552006" sldId="387"/>
        </pc:sldMkLst>
        <pc:spChg chg="mod">
          <ac:chgData name="Séverine Zimmer - FIAF NC" userId="aa3d08a6-6ddb-408f-888c-6440fae74cd6" providerId="ADAL" clId="{EC80878B-1B48-4AFA-8B35-E8CE24BA252B}" dt="2024-04-25T21:49:14.946" v="2373" actId="5793"/>
          <ac:spMkLst>
            <pc:docMk/>
            <pc:sldMk cId="4102552006" sldId="387"/>
            <ac:spMk id="6" creationId="{52965A90-3465-25B7-A14E-751F29BCFA8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isol\Desktop\sheet%20bilan%20global%20prog%202017-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misol\Desktop\fiaf%202024\sheet%20bilan%20global%20prog%202017-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misol\Desktop\fiaf%202024\sheet%20bilan%20global%20prog%202017-2023.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misol\Desktop\fiaf%202024\sheet%20bilan%20global%20prog%202017-2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misol\Desktop\fiaf%202024\sheet%20bilan%20global%20prog%202017-202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misol\Desktop\fiaf%202024\sheet%20bilan%20global%20prog%202017-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a:t>Taux de participation aux actions de</a:t>
            </a:r>
            <a:r>
              <a:rPr lang="fr-FR" sz="1100" baseline="0"/>
              <a:t> la programmation par année de conventionnement</a:t>
            </a:r>
          </a:p>
          <a:p>
            <a:pPr>
              <a:defRPr/>
            </a:pPr>
            <a:r>
              <a:rPr lang="fr-FR" sz="1100" baseline="0"/>
              <a:t>(Sur la base des actions réalisées au 31/03/2023)</a:t>
            </a:r>
            <a:endParaRPr lang="fr-FR" sz="11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0977671814489799"/>
          <c:y val="0.28763556835936632"/>
          <c:w val="0.88767561592832833"/>
          <c:h val="0.71236443164063368"/>
        </c:manualLayout>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Action!$A$117:$A$123</c:f>
              <c:numCache>
                <c:formatCode>General</c:formatCode>
                <c:ptCount val="7"/>
                <c:pt idx="0">
                  <c:v>2017</c:v>
                </c:pt>
                <c:pt idx="1">
                  <c:v>2018</c:v>
                </c:pt>
                <c:pt idx="2">
                  <c:v>2019</c:v>
                </c:pt>
                <c:pt idx="3">
                  <c:v>2020</c:v>
                </c:pt>
                <c:pt idx="4">
                  <c:v>2021</c:v>
                </c:pt>
                <c:pt idx="5">
                  <c:v>2022</c:v>
                </c:pt>
                <c:pt idx="6">
                  <c:v>2023</c:v>
                </c:pt>
              </c:numCache>
            </c:numRef>
          </c:cat>
          <c:val>
            <c:numRef>
              <c:f>Action!$B$117:$B$123</c:f>
              <c:numCache>
                <c:formatCode>0%</c:formatCode>
                <c:ptCount val="7"/>
                <c:pt idx="0">
                  <c:v>1</c:v>
                </c:pt>
                <c:pt idx="1">
                  <c:v>0.94887780548628431</c:v>
                </c:pt>
                <c:pt idx="2">
                  <c:v>0.96865931514799763</c:v>
                </c:pt>
                <c:pt idx="3">
                  <c:v>0.98113207547169812</c:v>
                </c:pt>
                <c:pt idx="4">
                  <c:v>0.89559543230016314</c:v>
                </c:pt>
                <c:pt idx="5">
                  <c:v>0.95477386934673369</c:v>
                </c:pt>
                <c:pt idx="6">
                  <c:v>0.95014245014245013</c:v>
                </c:pt>
              </c:numCache>
            </c:numRef>
          </c:val>
          <c:extLst>
            <c:ext xmlns:c16="http://schemas.microsoft.com/office/drawing/2014/chart" uri="{C3380CC4-5D6E-409C-BE32-E72D297353CC}">
              <c16:uniqueId val="{00000000-373D-4DE4-A422-C9738DC213AB}"/>
            </c:ext>
          </c:extLst>
        </c:ser>
        <c:dLbls>
          <c:dLblPos val="outEnd"/>
          <c:showLegendKey val="0"/>
          <c:showVal val="1"/>
          <c:showCatName val="0"/>
          <c:showSerName val="0"/>
          <c:showPercent val="0"/>
          <c:showBubbleSize val="0"/>
        </c:dLbls>
        <c:gapWidth val="182"/>
        <c:axId val="1085056576"/>
        <c:axId val="1085057536"/>
      </c:barChart>
      <c:catAx>
        <c:axId val="1085056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85057536"/>
        <c:crosses val="autoZero"/>
        <c:auto val="1"/>
        <c:lblAlgn val="ctr"/>
        <c:lblOffset val="100"/>
        <c:noMultiLvlLbl val="0"/>
      </c:catAx>
      <c:valAx>
        <c:axId val="1085057536"/>
        <c:scaling>
          <c:orientation val="minMax"/>
        </c:scaling>
        <c:delete val="1"/>
        <c:axPos val="b"/>
        <c:numFmt formatCode="0%" sourceLinked="1"/>
        <c:majorTickMark val="none"/>
        <c:minorTickMark val="none"/>
        <c:tickLblPos val="nextTo"/>
        <c:crossAx val="108505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00" b="0" i="0" u="none" strike="noStrike" kern="1200" spc="0" baseline="0">
                <a:solidFill>
                  <a:sysClr val="windowText" lastClr="000000">
                    <a:lumMod val="65000"/>
                    <a:lumOff val="35000"/>
                  </a:sysClr>
                </a:solidFill>
              </a:rPr>
              <a:t>Evolution du nb d'entreprises bénéficiaires en fonction de leur taille et par année de conventionnement</a:t>
            </a:r>
          </a:p>
          <a:p>
            <a:pPr>
              <a:defRPr/>
            </a:pPr>
            <a:r>
              <a:rPr lang="fr-FR" sz="900" b="0" i="0" u="none" strike="noStrike" kern="1200" spc="0" baseline="0">
                <a:solidFill>
                  <a:sysClr val="windowText" lastClr="000000">
                    <a:lumMod val="65000"/>
                    <a:lumOff val="35000"/>
                  </a:sysClr>
                </a:solidFill>
              </a:rPr>
              <a:t>(hors action débit de boisson, sur la base des 1138 entreprises information non renseignée pour 27 entreprises)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2.8409090909090908E-2"/>
          <c:y val="0.3352820512820513"/>
          <c:w val="0.94791666666666663"/>
          <c:h val="0.4233159701191197"/>
        </c:manualLayout>
      </c:layout>
      <c:lineChart>
        <c:grouping val="standard"/>
        <c:varyColors val="0"/>
        <c:ser>
          <c:idx val="0"/>
          <c:order val="0"/>
          <c:tx>
            <c:strRef>
              <c:f>'[Analyse prog 2017-2023.xlsx]Focus entreprises'!$A$62</c:f>
              <c:strCache>
                <c:ptCount val="1"/>
                <c:pt idx="0">
                  <c:v>Moins de 10</c:v>
                </c:pt>
              </c:strCache>
            </c:strRef>
          </c:tx>
          <c:spPr>
            <a:ln w="28575" cap="rnd">
              <a:solidFill>
                <a:schemeClr val="accent1"/>
              </a:solidFill>
              <a:round/>
            </a:ln>
            <a:effectLst/>
          </c:spPr>
          <c:marker>
            <c:symbol val="none"/>
          </c:marker>
          <c:dLbls>
            <c:dLbl>
              <c:idx val="1"/>
              <c:layout>
                <c:manualLayout>
                  <c:x val="-2.9444444444444444E-3"/>
                  <c:y val="2.5497594050743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7F-44DD-B871-3C9491F942D4}"/>
                </c:ext>
              </c:extLst>
            </c:dLbl>
            <c:dLbl>
              <c:idx val="2"/>
              <c:layout>
                <c:manualLayout>
                  <c:x val="2.5076979978521361E-3"/>
                  <c:y val="-9.40806077124974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7F-44DD-B871-3C9491F942D4}"/>
                </c:ext>
              </c:extLst>
            </c:dLbl>
            <c:dLbl>
              <c:idx val="3"/>
              <c:layout>
                <c:manualLayout>
                  <c:x val="-3.9055555555555559E-2"/>
                  <c:y val="4.4016112569262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7F-44DD-B871-3C9491F942D4}"/>
                </c:ext>
              </c:extLst>
            </c:dLbl>
            <c:dLbl>
              <c:idx val="4"/>
              <c:layout>
                <c:manualLayout>
                  <c:x val="-2.7944444444444445E-2"/>
                  <c:y val="3.0127223680373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7F-44DD-B871-3C9491F942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 prog 2017-2023.xlsx]Focus entreprises'!$B$61:$H$61</c:f>
              <c:strCache>
                <c:ptCount val="7"/>
                <c:pt idx="0">
                  <c:v>2017</c:v>
                </c:pt>
                <c:pt idx="1">
                  <c:v>2018</c:v>
                </c:pt>
                <c:pt idx="2">
                  <c:v>2019</c:v>
                </c:pt>
                <c:pt idx="3">
                  <c:v>2020</c:v>
                </c:pt>
                <c:pt idx="4">
                  <c:v>2021</c:v>
                </c:pt>
                <c:pt idx="5">
                  <c:v>2022</c:v>
                </c:pt>
                <c:pt idx="6">
                  <c:v>2023</c:v>
                </c:pt>
              </c:strCache>
            </c:strRef>
          </c:cat>
          <c:val>
            <c:numRef>
              <c:f>'[Analyse prog 2017-2023.xlsx]Focus entreprises'!$B$62:$H$62</c:f>
              <c:numCache>
                <c:formatCode>General</c:formatCode>
                <c:ptCount val="7"/>
                <c:pt idx="0">
                  <c:v>6</c:v>
                </c:pt>
                <c:pt idx="1">
                  <c:v>68</c:v>
                </c:pt>
                <c:pt idx="2">
                  <c:v>244</c:v>
                </c:pt>
                <c:pt idx="3">
                  <c:v>69</c:v>
                </c:pt>
                <c:pt idx="4">
                  <c:v>60</c:v>
                </c:pt>
                <c:pt idx="5">
                  <c:v>62</c:v>
                </c:pt>
                <c:pt idx="6">
                  <c:v>45</c:v>
                </c:pt>
              </c:numCache>
            </c:numRef>
          </c:val>
          <c:smooth val="0"/>
          <c:extLst>
            <c:ext xmlns:c16="http://schemas.microsoft.com/office/drawing/2014/chart" uri="{C3380CC4-5D6E-409C-BE32-E72D297353CC}">
              <c16:uniqueId val="{00000004-E17F-44DD-B871-3C9491F942D4}"/>
            </c:ext>
          </c:extLst>
        </c:ser>
        <c:ser>
          <c:idx val="1"/>
          <c:order val="1"/>
          <c:tx>
            <c:strRef>
              <c:f>'[Analyse prog 2017-2023.xlsx]Focus entreprises'!$A$63</c:f>
              <c:strCache>
                <c:ptCount val="1"/>
                <c:pt idx="0">
                  <c:v>Plus de 10 </c:v>
                </c:pt>
              </c:strCache>
            </c:strRef>
          </c:tx>
          <c:spPr>
            <a:ln w="28575" cap="rnd">
              <a:solidFill>
                <a:schemeClr val="accent2"/>
              </a:solidFill>
              <a:round/>
            </a:ln>
            <a:effectLst/>
          </c:spPr>
          <c:marker>
            <c:symbol val="none"/>
          </c:marker>
          <c:dLbls>
            <c:dLbl>
              <c:idx val="0"/>
              <c:layout>
                <c:manualLayout>
                  <c:x val="-2.9444444444444318E-3"/>
                  <c:y val="2.5497594050743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7F-44DD-B871-3C9491F942D4}"/>
                </c:ext>
              </c:extLst>
            </c:dLbl>
            <c:dLbl>
              <c:idx val="2"/>
              <c:layout>
                <c:manualLayout>
                  <c:x val="-3.4917940011318621E-2"/>
                  <c:y val="8.2839104246584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7F-44DD-B871-3C9491F942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 prog 2017-2023.xlsx]Focus entreprises'!$B$61:$H$61</c:f>
              <c:strCache>
                <c:ptCount val="7"/>
                <c:pt idx="0">
                  <c:v>2017</c:v>
                </c:pt>
                <c:pt idx="1">
                  <c:v>2018</c:v>
                </c:pt>
                <c:pt idx="2">
                  <c:v>2019</c:v>
                </c:pt>
                <c:pt idx="3">
                  <c:v>2020</c:v>
                </c:pt>
                <c:pt idx="4">
                  <c:v>2021</c:v>
                </c:pt>
                <c:pt idx="5">
                  <c:v>2022</c:v>
                </c:pt>
                <c:pt idx="6">
                  <c:v>2023</c:v>
                </c:pt>
              </c:strCache>
            </c:strRef>
          </c:cat>
          <c:val>
            <c:numRef>
              <c:f>'[Analyse prog 2017-2023.xlsx]Focus entreprises'!$B$63:$H$63</c:f>
              <c:numCache>
                <c:formatCode>General</c:formatCode>
                <c:ptCount val="7"/>
                <c:pt idx="0">
                  <c:v>11</c:v>
                </c:pt>
                <c:pt idx="1">
                  <c:v>87</c:v>
                </c:pt>
                <c:pt idx="2">
                  <c:v>213</c:v>
                </c:pt>
                <c:pt idx="3">
                  <c:v>95</c:v>
                </c:pt>
                <c:pt idx="4">
                  <c:v>108</c:v>
                </c:pt>
                <c:pt idx="5">
                  <c:v>132</c:v>
                </c:pt>
                <c:pt idx="6">
                  <c:v>84</c:v>
                </c:pt>
              </c:numCache>
            </c:numRef>
          </c:val>
          <c:smooth val="0"/>
          <c:extLst>
            <c:ext xmlns:c16="http://schemas.microsoft.com/office/drawing/2014/chart" uri="{C3380CC4-5D6E-409C-BE32-E72D297353CC}">
              <c16:uniqueId val="{00000007-E17F-44DD-B871-3C9491F942D4}"/>
            </c:ext>
          </c:extLst>
        </c:ser>
        <c:dLbls>
          <c:dLblPos val="t"/>
          <c:showLegendKey val="0"/>
          <c:showVal val="1"/>
          <c:showCatName val="0"/>
          <c:showSerName val="0"/>
          <c:showPercent val="0"/>
          <c:showBubbleSize val="0"/>
        </c:dLbls>
        <c:smooth val="0"/>
        <c:axId val="1492230304"/>
        <c:axId val="1492236064"/>
      </c:lineChart>
      <c:catAx>
        <c:axId val="14922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2236064"/>
        <c:crosses val="autoZero"/>
        <c:auto val="1"/>
        <c:lblAlgn val="ctr"/>
        <c:lblOffset val="100"/>
        <c:noMultiLvlLbl val="0"/>
      </c:catAx>
      <c:valAx>
        <c:axId val="1492236064"/>
        <c:scaling>
          <c:orientation val="minMax"/>
        </c:scaling>
        <c:delete val="1"/>
        <c:axPos val="l"/>
        <c:numFmt formatCode="General" sourceLinked="1"/>
        <c:majorTickMark val="none"/>
        <c:minorTickMark val="none"/>
        <c:tickLblPos val="nextTo"/>
        <c:crossAx val="149223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a:t>Répartition des</a:t>
            </a:r>
            <a:r>
              <a:rPr lang="fr-FR" sz="1100" baseline="0"/>
              <a:t> stagiaires selon le degré de mise en pratique des compétences acquises appréciée par leur employeur</a:t>
            </a:r>
          </a:p>
          <a:p>
            <a:pPr>
              <a:defRPr/>
            </a:pPr>
            <a:r>
              <a:rPr lang="fr-FR" sz="900" baseline="0"/>
              <a:t>( base répondants :143 correspondant à 145 stagiaires)</a:t>
            </a:r>
            <a:endParaRPr lang="fr-FR" sz="900"/>
          </a:p>
        </c:rich>
      </c:tx>
      <c:layout>
        <c:manualLayout>
          <c:xMode val="edge"/>
          <c:yMode val="edge"/>
          <c:x val="0.19252809538691695"/>
          <c:y val="4.27707746714962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2737467191601047"/>
          <c:y val="0.18086861761975329"/>
          <c:w val="0.5280212160979878"/>
          <c:h val="0.41432977147786731"/>
        </c:manualLayout>
      </c:layout>
      <c:barChart>
        <c:barDir val="bar"/>
        <c:grouping val="stacked"/>
        <c:varyColors val="0"/>
        <c:ser>
          <c:idx val="0"/>
          <c:order val="0"/>
          <c:tx>
            <c:strRef>
              <c:f>'[tableau éval à froid compilationv2.xlsx]traitement employeurs'!$B$200</c:f>
              <c:strCache>
                <c:ptCount val="1"/>
                <c:pt idx="0">
                  <c:v>Part des stagiaires ayant totalement mis en pratique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'[tableau éval à froid compilationv2.xlsx]traitement employeurs'!$A$201:$A$205</c:f>
              <c:strCache>
                <c:ptCount val="5"/>
                <c:pt idx="0">
                  <c:v>CQP AHSE (assistant hygiène sécurité environnement) session 2</c:v>
                </c:pt>
                <c:pt idx="1">
                  <c:v>Formation Formateur- session 1</c:v>
                </c:pt>
                <c:pt idx="2">
                  <c:v>Plan BTP 2019</c:v>
                </c:pt>
                <c:pt idx="3">
                  <c:v>Produit et process da la fabrication de chocolat</c:v>
                </c:pt>
                <c:pt idx="4">
                  <c:v>Professionnalisation de la filière bois</c:v>
                </c:pt>
              </c:strCache>
            </c:strRef>
          </c:cat>
          <c:val>
            <c:numRef>
              <c:f>'[tableau éval à froid compilationv2.xlsx]traitement employeurs'!$B$201:$B$205</c:f>
              <c:numCache>
                <c:formatCode>0%</c:formatCode>
                <c:ptCount val="5"/>
                <c:pt idx="0">
                  <c:v>0.4</c:v>
                </c:pt>
                <c:pt idx="1">
                  <c:v>0.5</c:v>
                </c:pt>
                <c:pt idx="2">
                  <c:v>0.5089285714285714</c:v>
                </c:pt>
                <c:pt idx="3">
                  <c:v>0.375</c:v>
                </c:pt>
                <c:pt idx="4">
                  <c:v>0.66666666666666663</c:v>
                </c:pt>
              </c:numCache>
            </c:numRef>
          </c:val>
          <c:extLst>
            <c:ext xmlns:c16="http://schemas.microsoft.com/office/drawing/2014/chart" uri="{C3380CC4-5D6E-409C-BE32-E72D297353CC}">
              <c16:uniqueId val="{00000000-5676-48E3-AF48-3D28E760A5BB}"/>
            </c:ext>
          </c:extLst>
        </c:ser>
        <c:ser>
          <c:idx val="1"/>
          <c:order val="1"/>
          <c:tx>
            <c:strRef>
              <c:f>'[tableau éval à froid compilationv2.xlsx]traitement employeurs'!$C$200</c:f>
              <c:strCache>
                <c:ptCount val="1"/>
                <c:pt idx="0">
                  <c:v>Part des stagiaire ayant mis partiellement en pratique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'[tableau éval à froid compilationv2.xlsx]traitement employeurs'!$A$201:$A$205</c:f>
              <c:strCache>
                <c:ptCount val="5"/>
                <c:pt idx="0">
                  <c:v>CQP AHSE (assistant hygiène sécurité environnement) session 2</c:v>
                </c:pt>
                <c:pt idx="1">
                  <c:v>Formation Formateur- session 1</c:v>
                </c:pt>
                <c:pt idx="2">
                  <c:v>Plan BTP 2019</c:v>
                </c:pt>
                <c:pt idx="3">
                  <c:v>Produit et process da la fabrication de chocolat</c:v>
                </c:pt>
                <c:pt idx="4">
                  <c:v>Professionnalisation de la filière bois</c:v>
                </c:pt>
              </c:strCache>
            </c:strRef>
          </c:cat>
          <c:val>
            <c:numRef>
              <c:f>'[tableau éval à froid compilationv2.xlsx]traitement employeurs'!$C$201:$C$205</c:f>
              <c:numCache>
                <c:formatCode>0%</c:formatCode>
                <c:ptCount val="5"/>
                <c:pt idx="0">
                  <c:v>0.6</c:v>
                </c:pt>
                <c:pt idx="1">
                  <c:v>0.33333333333333331</c:v>
                </c:pt>
                <c:pt idx="2">
                  <c:v>0.15178571428571427</c:v>
                </c:pt>
                <c:pt idx="3">
                  <c:v>0.62</c:v>
                </c:pt>
                <c:pt idx="4">
                  <c:v>0.33333333333333331</c:v>
                </c:pt>
              </c:numCache>
            </c:numRef>
          </c:val>
          <c:extLst>
            <c:ext xmlns:c16="http://schemas.microsoft.com/office/drawing/2014/chart" uri="{C3380CC4-5D6E-409C-BE32-E72D297353CC}">
              <c16:uniqueId val="{00000001-5676-48E3-AF48-3D28E760A5BB}"/>
            </c:ext>
          </c:extLst>
        </c:ser>
        <c:ser>
          <c:idx val="2"/>
          <c:order val="2"/>
          <c:tx>
            <c:strRef>
              <c:f>'[tableau éval à froid compilationv2.xlsx]traitement employeurs'!$D$200</c:f>
              <c:strCache>
                <c:ptCount val="1"/>
                <c:pt idx="0">
                  <c:v>Part des stagiaires ayant non mis en pratique, mais cela devrait être le cas prochainement</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A549-44B7-B9EC-4603578BBF4B}"/>
                </c:ext>
              </c:extLst>
            </c:dLbl>
            <c:dLbl>
              <c:idx val="1"/>
              <c:delete val="1"/>
              <c:extLst>
                <c:ext xmlns:c15="http://schemas.microsoft.com/office/drawing/2012/chart" uri="{CE6537A1-D6FC-4f65-9D91-7224C49458BB}"/>
                <c:ext xmlns:c16="http://schemas.microsoft.com/office/drawing/2014/chart" uri="{C3380CC4-5D6E-409C-BE32-E72D297353CC}">
                  <c16:uniqueId val="{0000000D-A549-44B7-B9EC-4603578BBF4B}"/>
                </c:ext>
              </c:extLst>
            </c:dLbl>
            <c:dLbl>
              <c:idx val="3"/>
              <c:delete val="1"/>
              <c:extLst>
                <c:ext xmlns:c15="http://schemas.microsoft.com/office/drawing/2012/chart" uri="{CE6537A1-D6FC-4f65-9D91-7224C49458BB}"/>
                <c:ext xmlns:c16="http://schemas.microsoft.com/office/drawing/2014/chart" uri="{C3380CC4-5D6E-409C-BE32-E72D297353CC}">
                  <c16:uniqueId val="{00000009-A549-44B7-B9EC-4603578BBF4B}"/>
                </c:ext>
              </c:extLst>
            </c:dLbl>
            <c:dLbl>
              <c:idx val="4"/>
              <c:delete val="1"/>
              <c:extLst>
                <c:ext xmlns:c15="http://schemas.microsoft.com/office/drawing/2012/chart" uri="{CE6537A1-D6FC-4f65-9D91-7224C49458BB}"/>
                <c:ext xmlns:c16="http://schemas.microsoft.com/office/drawing/2014/chart" uri="{C3380CC4-5D6E-409C-BE32-E72D297353CC}">
                  <c16:uniqueId val="{00000008-A549-44B7-B9EC-4603578BBF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'[tableau éval à froid compilationv2.xlsx]traitement employeurs'!$A$201:$A$205</c:f>
              <c:strCache>
                <c:ptCount val="5"/>
                <c:pt idx="0">
                  <c:v>CQP AHSE (assistant hygiène sécurité environnement) session 2</c:v>
                </c:pt>
                <c:pt idx="1">
                  <c:v>Formation Formateur- session 1</c:v>
                </c:pt>
                <c:pt idx="2">
                  <c:v>Plan BTP 2019</c:v>
                </c:pt>
                <c:pt idx="3">
                  <c:v>Produit et process da la fabrication de chocolat</c:v>
                </c:pt>
                <c:pt idx="4">
                  <c:v>Professionnalisation de la filière bois</c:v>
                </c:pt>
              </c:strCache>
            </c:strRef>
          </c:cat>
          <c:val>
            <c:numRef>
              <c:f>'[tableau éval à froid compilationv2.xlsx]traitement employeurs'!$D$201:$D$205</c:f>
              <c:numCache>
                <c:formatCode>0%</c:formatCode>
                <c:ptCount val="5"/>
                <c:pt idx="0">
                  <c:v>0</c:v>
                </c:pt>
                <c:pt idx="1">
                  <c:v>0</c:v>
                </c:pt>
                <c:pt idx="2">
                  <c:v>0.34</c:v>
                </c:pt>
                <c:pt idx="3">
                  <c:v>0</c:v>
                </c:pt>
                <c:pt idx="4">
                  <c:v>0</c:v>
                </c:pt>
              </c:numCache>
            </c:numRef>
          </c:val>
          <c:extLst>
            <c:ext xmlns:c16="http://schemas.microsoft.com/office/drawing/2014/chart" uri="{C3380CC4-5D6E-409C-BE32-E72D297353CC}">
              <c16:uniqueId val="{00000002-5676-48E3-AF48-3D28E760A5BB}"/>
            </c:ext>
          </c:extLst>
        </c:ser>
        <c:ser>
          <c:idx val="3"/>
          <c:order val="3"/>
          <c:tx>
            <c:strRef>
              <c:f>'[tableau éval à froid compilationv2.xlsx]traitement employeurs'!$E$200</c:f>
              <c:strCache>
                <c:ptCount val="1"/>
                <c:pt idx="0">
                  <c:v>Part des stagiaires ayant non mis en pratique</c:v>
                </c:pt>
              </c:strCache>
            </c:strRef>
          </c:tx>
          <c:spPr>
            <a:solidFill>
              <a:schemeClr val="accent2">
                <a:lumMod val="7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B-A549-44B7-B9EC-4603578BBF4B}"/>
                </c:ext>
              </c:extLst>
            </c:dLbl>
            <c:dLbl>
              <c:idx val="3"/>
              <c:delete val="1"/>
              <c:extLst>
                <c:ext xmlns:c15="http://schemas.microsoft.com/office/drawing/2012/chart" uri="{CE6537A1-D6FC-4f65-9D91-7224C49458BB}"/>
                <c:ext xmlns:c16="http://schemas.microsoft.com/office/drawing/2014/chart" uri="{C3380CC4-5D6E-409C-BE32-E72D297353CC}">
                  <c16:uniqueId val="{0000000A-A549-44B7-B9EC-4603578BBF4B}"/>
                </c:ext>
              </c:extLst>
            </c:dLbl>
            <c:dLbl>
              <c:idx val="4"/>
              <c:delete val="1"/>
              <c:extLst>
                <c:ext xmlns:c15="http://schemas.microsoft.com/office/drawing/2012/chart" uri="{CE6537A1-D6FC-4f65-9D91-7224C49458BB}"/>
                <c:ext xmlns:c16="http://schemas.microsoft.com/office/drawing/2014/chart" uri="{C3380CC4-5D6E-409C-BE32-E72D297353CC}">
                  <c16:uniqueId val="{00000000-A549-44B7-B9EC-4603578BBF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'[tableau éval à froid compilationv2.xlsx]traitement employeurs'!$A$201:$A$205</c:f>
              <c:strCache>
                <c:ptCount val="5"/>
                <c:pt idx="0">
                  <c:v>CQP AHSE (assistant hygiène sécurité environnement) session 2</c:v>
                </c:pt>
                <c:pt idx="1">
                  <c:v>Formation Formateur- session 1</c:v>
                </c:pt>
                <c:pt idx="2">
                  <c:v>Plan BTP 2019</c:v>
                </c:pt>
                <c:pt idx="3">
                  <c:v>Produit et process da la fabrication de chocolat</c:v>
                </c:pt>
                <c:pt idx="4">
                  <c:v>Professionnalisation de la filière bois</c:v>
                </c:pt>
              </c:strCache>
            </c:strRef>
          </c:cat>
          <c:val>
            <c:numRef>
              <c:f>'[tableau éval à froid compilationv2.xlsx]traitement employeurs'!$E$201:$E$205</c:f>
              <c:numCache>
                <c:formatCode>0%</c:formatCode>
                <c:ptCount val="5"/>
                <c:pt idx="0">
                  <c:v>0</c:v>
                </c:pt>
                <c:pt idx="1">
                  <c:v>0.17</c:v>
                </c:pt>
                <c:pt idx="2">
                  <c:v>0</c:v>
                </c:pt>
                <c:pt idx="3">
                  <c:v>0</c:v>
                </c:pt>
                <c:pt idx="4">
                  <c:v>0</c:v>
                </c:pt>
              </c:numCache>
            </c:numRef>
          </c:val>
          <c:extLst>
            <c:ext xmlns:c16="http://schemas.microsoft.com/office/drawing/2014/chart" uri="{C3380CC4-5D6E-409C-BE32-E72D297353CC}">
              <c16:uniqueId val="{00000003-5676-48E3-AF48-3D28E760A5BB}"/>
            </c:ext>
          </c:extLst>
        </c:ser>
        <c:dLbls>
          <c:dLblPos val="ctr"/>
          <c:showLegendKey val="0"/>
          <c:showVal val="1"/>
          <c:showCatName val="0"/>
          <c:showSerName val="0"/>
          <c:showPercent val="0"/>
          <c:showBubbleSize val="0"/>
        </c:dLbls>
        <c:gapWidth val="150"/>
        <c:overlap val="100"/>
        <c:axId val="1033360911"/>
        <c:axId val="1033365071"/>
      </c:barChart>
      <c:catAx>
        <c:axId val="1033360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33365071"/>
        <c:crosses val="autoZero"/>
        <c:auto val="1"/>
        <c:lblAlgn val="ctr"/>
        <c:lblOffset val="100"/>
        <c:noMultiLvlLbl val="0"/>
      </c:catAx>
      <c:valAx>
        <c:axId val="103336507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33360911"/>
        <c:crosses val="autoZero"/>
        <c:crossBetween val="between"/>
      </c:valAx>
      <c:spPr>
        <a:noFill/>
        <a:ln>
          <a:noFill/>
        </a:ln>
        <a:effectLst/>
      </c:spPr>
    </c:plotArea>
    <c:legend>
      <c:legendPos val="b"/>
      <c:layout>
        <c:manualLayout>
          <c:xMode val="edge"/>
          <c:yMode val="edge"/>
          <c:x val="0.34219665864408705"/>
          <c:y val="0.64085711786638477"/>
          <c:w val="0.45590445645128636"/>
          <c:h val="0.20216475368853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bg1"/>
      </a:solid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00"/>
              <a:t>Part des répondants en fonction des leviers identifiés</a:t>
            </a:r>
            <a:r>
              <a:rPr lang="fr-FR" sz="1000" baseline="0"/>
              <a:t> pour inciter à une plus grande mise en pratique des formations acquises</a:t>
            </a:r>
          </a:p>
          <a:p>
            <a:pPr>
              <a:defRPr/>
            </a:pPr>
            <a:r>
              <a:rPr lang="fr-FR" sz="1000" baseline="0"/>
              <a:t>(Base répondants : 504)</a:t>
            </a:r>
            <a:endParaRPr lang="fr-FR"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 à froid employeur'!$A$88:$A$94</c:f>
              <c:strCache>
                <c:ptCount val="7"/>
                <c:pt idx="0">
                  <c:v>Changer le matériel / mettre à disposition le matériel nécessaire</c:v>
                </c:pt>
                <c:pt idx="1">
                  <c:v>Faire évoluer son poste</c:v>
                </c:pt>
                <c:pt idx="2">
                  <c:v>Changer les missions du salarié</c:v>
                </c:pt>
                <c:pt idx="3">
                  <c:v>Disposer d'une formation complémentaire</c:v>
                </c:pt>
                <c:pt idx="4">
                  <c:v>Etre guidé par son employeur ou un collègue</c:v>
                </c:pt>
                <c:pt idx="5">
                  <c:v>Faire évoluer l'organisation de l'entreprise</c:v>
                </c:pt>
                <c:pt idx="6">
                  <c:v>Disposer de plus de temps de mise en pratique</c:v>
                </c:pt>
              </c:strCache>
            </c:strRef>
          </c:cat>
          <c:val>
            <c:numRef>
              <c:f>'Eval à froid employeur'!$B$88:$B$94</c:f>
              <c:numCache>
                <c:formatCode>0%</c:formatCode>
                <c:ptCount val="7"/>
                <c:pt idx="0">
                  <c:v>0.16</c:v>
                </c:pt>
                <c:pt idx="1">
                  <c:v>0.21</c:v>
                </c:pt>
                <c:pt idx="2">
                  <c:v>0.23</c:v>
                </c:pt>
                <c:pt idx="3">
                  <c:v>0.3</c:v>
                </c:pt>
                <c:pt idx="4">
                  <c:v>0.33</c:v>
                </c:pt>
                <c:pt idx="5">
                  <c:v>0.34</c:v>
                </c:pt>
                <c:pt idx="6">
                  <c:v>0.55000000000000004</c:v>
                </c:pt>
              </c:numCache>
            </c:numRef>
          </c:val>
          <c:extLst>
            <c:ext xmlns:c16="http://schemas.microsoft.com/office/drawing/2014/chart" uri="{C3380CC4-5D6E-409C-BE32-E72D297353CC}">
              <c16:uniqueId val="{00000000-4D0A-411B-AC95-613BC5C89441}"/>
            </c:ext>
          </c:extLst>
        </c:ser>
        <c:dLbls>
          <c:dLblPos val="outEnd"/>
          <c:showLegendKey val="0"/>
          <c:showVal val="1"/>
          <c:showCatName val="0"/>
          <c:showSerName val="0"/>
          <c:showPercent val="0"/>
          <c:showBubbleSize val="0"/>
        </c:dLbls>
        <c:gapWidth val="182"/>
        <c:axId val="1997901023"/>
        <c:axId val="1997901983"/>
      </c:barChart>
      <c:catAx>
        <c:axId val="19979010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97901983"/>
        <c:crosses val="autoZero"/>
        <c:auto val="1"/>
        <c:lblAlgn val="ctr"/>
        <c:lblOffset val="100"/>
        <c:noMultiLvlLbl val="0"/>
      </c:catAx>
      <c:valAx>
        <c:axId val="1997901983"/>
        <c:scaling>
          <c:orientation val="minMax"/>
        </c:scaling>
        <c:delete val="1"/>
        <c:axPos val="b"/>
        <c:numFmt formatCode="0%" sourceLinked="1"/>
        <c:majorTickMark val="none"/>
        <c:minorTickMark val="none"/>
        <c:tickLblPos val="nextTo"/>
        <c:crossAx val="1997901023"/>
        <c:crosses val="autoZero"/>
        <c:crossBetween val="between"/>
      </c:valAx>
      <c:spPr>
        <a:noFill/>
        <a:ln>
          <a:noFill/>
        </a:ln>
        <a:effectLst/>
      </c:spPr>
    </c:plotArea>
    <c:plotVisOnly val="1"/>
    <c:dispBlanksAs val="gap"/>
    <c:showDLblsOverMax val="0"/>
  </c:chart>
  <c:spPr>
    <a:noFill/>
    <a:ln>
      <a:solidFill>
        <a:sysClr val="windowText" lastClr="000000">
          <a:lumMod val="50000"/>
          <a:lumOff val="50000"/>
        </a:sysClr>
      </a:solid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00"/>
              <a:t>Taux de transfert des compétences</a:t>
            </a:r>
            <a:r>
              <a:rPr lang="fr-FR" sz="1000" baseline="0"/>
              <a:t> acquises</a:t>
            </a:r>
          </a:p>
          <a:p>
            <a:pPr>
              <a:defRPr/>
            </a:pPr>
            <a:r>
              <a:rPr lang="fr-FR" sz="900" baseline="0"/>
              <a:t>(Base répondants : 985)</a:t>
            </a:r>
            <a:endParaRPr lang="fr-FR" sz="9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 à froid salarié'!$A$166:$A$169</c:f>
              <c:strCache>
                <c:ptCount val="4"/>
                <c:pt idx="0">
                  <c:v>Compétences non mises en pratique</c:v>
                </c:pt>
                <c:pt idx="1">
                  <c:v>Compétences non mises en pratique, mais cela devrait être le cas prochainement</c:v>
                </c:pt>
                <c:pt idx="2">
                  <c:v>Compétences mises en pratique partiellement</c:v>
                </c:pt>
                <c:pt idx="3">
                  <c:v>Compétences complètement mises en pratique</c:v>
                </c:pt>
              </c:strCache>
            </c:strRef>
          </c:cat>
          <c:val>
            <c:numRef>
              <c:f>'eval à froid salarié'!$B$166:$B$169</c:f>
              <c:numCache>
                <c:formatCode>0%</c:formatCode>
                <c:ptCount val="4"/>
                <c:pt idx="0">
                  <c:v>0.14768280123583935</c:v>
                </c:pt>
                <c:pt idx="1">
                  <c:v>7.4562306900102987E-2</c:v>
                </c:pt>
                <c:pt idx="2">
                  <c:v>0.22636457260556128</c:v>
                </c:pt>
                <c:pt idx="3">
                  <c:v>0.55139031925849635</c:v>
                </c:pt>
              </c:numCache>
            </c:numRef>
          </c:val>
          <c:extLst>
            <c:ext xmlns:c16="http://schemas.microsoft.com/office/drawing/2014/chart" uri="{C3380CC4-5D6E-409C-BE32-E72D297353CC}">
              <c16:uniqueId val="{00000000-355E-473D-ACE0-C74E74E4CBB2}"/>
            </c:ext>
          </c:extLst>
        </c:ser>
        <c:dLbls>
          <c:dLblPos val="outEnd"/>
          <c:showLegendKey val="0"/>
          <c:showVal val="1"/>
          <c:showCatName val="0"/>
          <c:showSerName val="0"/>
          <c:showPercent val="0"/>
          <c:showBubbleSize val="0"/>
        </c:dLbls>
        <c:gapWidth val="182"/>
        <c:axId val="974729871"/>
        <c:axId val="974730351"/>
      </c:barChart>
      <c:catAx>
        <c:axId val="974729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4730351"/>
        <c:crosses val="autoZero"/>
        <c:auto val="1"/>
        <c:lblAlgn val="ctr"/>
        <c:lblOffset val="100"/>
        <c:noMultiLvlLbl val="0"/>
      </c:catAx>
      <c:valAx>
        <c:axId val="974730351"/>
        <c:scaling>
          <c:orientation val="minMax"/>
        </c:scaling>
        <c:delete val="1"/>
        <c:axPos val="b"/>
        <c:numFmt formatCode="0%" sourceLinked="1"/>
        <c:majorTickMark val="none"/>
        <c:minorTickMark val="none"/>
        <c:tickLblPos val="nextTo"/>
        <c:crossAx val="974729871"/>
        <c:crosses val="autoZero"/>
        <c:crossBetween val="between"/>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a:t>Répartition des stagiaires selon leur propre appréciation du degré de mise en pratique des compétences</a:t>
            </a:r>
            <a:r>
              <a:rPr lang="fr-FR" sz="1100" baseline="0"/>
              <a:t> acquises </a:t>
            </a:r>
          </a:p>
          <a:p>
            <a:pPr>
              <a:defRPr/>
            </a:pPr>
            <a:r>
              <a:rPr lang="fr-FR" sz="900" baseline="0"/>
              <a:t>(base répondants: 58)</a:t>
            </a:r>
            <a:endParaRPr lang="fr-FR" sz="9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'[tableau éval à froid compilationv2.xlsx]Traitement salariés'!$B$177</c:f>
              <c:strCache>
                <c:ptCount val="1"/>
                <c:pt idx="0">
                  <c:v>% des stagiaires ayant pleinement mis en pratique les compétences acquises</c:v>
                </c:pt>
              </c:strCache>
            </c:strRef>
          </c:tx>
          <c:spPr>
            <a:solidFill>
              <a:schemeClr val="accent2"/>
            </a:solidFill>
            <a:ln>
              <a:noFill/>
            </a:ln>
            <a:effectLst/>
          </c:spPr>
          <c:invertIfNegative val="0"/>
          <c:cat>
            <c:strRef>
              <c:f>'[tableau éval à froid compilationv2.xlsx]Traitement salariés'!$A$178:$A$180</c:f>
              <c:strCache>
                <c:ptCount val="3"/>
                <c:pt idx="0">
                  <c:v>Formation de formateur session 1</c:v>
                </c:pt>
                <c:pt idx="1">
                  <c:v>Produit et process de la fabrication de chocolat </c:v>
                </c:pt>
                <c:pt idx="2">
                  <c:v>Professionnalisation filière bois</c:v>
                </c:pt>
              </c:strCache>
            </c:strRef>
          </c:cat>
          <c:val>
            <c:numRef>
              <c:f>'[tableau éval à froid compilationv2.xlsx]Traitement salariés'!$B$178:$B$180</c:f>
              <c:numCache>
                <c:formatCode>0%</c:formatCode>
                <c:ptCount val="3"/>
                <c:pt idx="0">
                  <c:v>0.66666666666666663</c:v>
                </c:pt>
                <c:pt idx="1">
                  <c:v>0.22727272727272727</c:v>
                </c:pt>
                <c:pt idx="2">
                  <c:v>0.6333333333333333</c:v>
                </c:pt>
              </c:numCache>
            </c:numRef>
          </c:val>
          <c:extLst>
            <c:ext xmlns:c16="http://schemas.microsoft.com/office/drawing/2014/chart" uri="{C3380CC4-5D6E-409C-BE32-E72D297353CC}">
              <c16:uniqueId val="{00000000-0BE8-4F94-BA70-8871D65A3F04}"/>
            </c:ext>
          </c:extLst>
        </c:ser>
        <c:ser>
          <c:idx val="1"/>
          <c:order val="1"/>
          <c:tx>
            <c:strRef>
              <c:f>'[tableau éval à froid compilationv2.xlsx]Traitement salariés'!$C$177</c:f>
              <c:strCache>
                <c:ptCount val="1"/>
                <c:pt idx="0">
                  <c:v>Part des stagiaires ayant partiellement mis en pratique les compétences acquises</c:v>
                </c:pt>
              </c:strCache>
            </c:strRef>
          </c:tx>
          <c:spPr>
            <a:solidFill>
              <a:schemeClr val="accent4"/>
            </a:solidFill>
            <a:ln>
              <a:noFill/>
            </a:ln>
            <a:effectLst/>
          </c:spPr>
          <c:invertIfNegative val="0"/>
          <c:cat>
            <c:strRef>
              <c:f>'[tableau éval à froid compilationv2.xlsx]Traitement salariés'!$A$178:$A$180</c:f>
              <c:strCache>
                <c:ptCount val="3"/>
                <c:pt idx="0">
                  <c:v>Formation de formateur session 1</c:v>
                </c:pt>
                <c:pt idx="1">
                  <c:v>Produit et process de la fabrication de chocolat </c:v>
                </c:pt>
                <c:pt idx="2">
                  <c:v>Professionnalisation filière bois</c:v>
                </c:pt>
              </c:strCache>
            </c:strRef>
          </c:cat>
          <c:val>
            <c:numRef>
              <c:f>'[tableau éval à froid compilationv2.xlsx]Traitement salariés'!$C$178:$C$180</c:f>
              <c:numCache>
                <c:formatCode>0%</c:formatCode>
                <c:ptCount val="3"/>
                <c:pt idx="0">
                  <c:v>0.33</c:v>
                </c:pt>
                <c:pt idx="1">
                  <c:v>0.63636363636363635</c:v>
                </c:pt>
                <c:pt idx="2">
                  <c:v>0.33333333333333331</c:v>
                </c:pt>
              </c:numCache>
            </c:numRef>
          </c:val>
          <c:extLst>
            <c:ext xmlns:c16="http://schemas.microsoft.com/office/drawing/2014/chart" uri="{C3380CC4-5D6E-409C-BE32-E72D297353CC}">
              <c16:uniqueId val="{00000001-0BE8-4F94-BA70-8871D65A3F04}"/>
            </c:ext>
          </c:extLst>
        </c:ser>
        <c:ser>
          <c:idx val="2"/>
          <c:order val="2"/>
          <c:tx>
            <c:strRef>
              <c:f>'[tableau éval à froid compilationv2.xlsx]Traitement salariés'!$D$177</c:f>
              <c:strCache>
                <c:ptCount val="1"/>
                <c:pt idx="0">
                  <c:v>Part des stagaires ayant non mis en pratique les compétences acquises</c:v>
                </c:pt>
              </c:strCache>
            </c:strRef>
          </c:tx>
          <c:spPr>
            <a:solidFill>
              <a:schemeClr val="accent6"/>
            </a:solidFill>
            <a:ln>
              <a:noFill/>
            </a:ln>
            <a:effectLst/>
          </c:spPr>
          <c:invertIfNegative val="0"/>
          <c:cat>
            <c:strRef>
              <c:f>'[tableau éval à froid compilationv2.xlsx]Traitement salariés'!$A$178:$A$180</c:f>
              <c:strCache>
                <c:ptCount val="3"/>
                <c:pt idx="0">
                  <c:v>Formation de formateur session 1</c:v>
                </c:pt>
                <c:pt idx="1">
                  <c:v>Produit et process de la fabrication de chocolat </c:v>
                </c:pt>
                <c:pt idx="2">
                  <c:v>Professionnalisation filière bois</c:v>
                </c:pt>
              </c:strCache>
            </c:strRef>
          </c:cat>
          <c:val>
            <c:numRef>
              <c:f>'[tableau éval à froid compilationv2.xlsx]Traitement salariés'!$D$178:$D$180</c:f>
              <c:numCache>
                <c:formatCode>0%</c:formatCode>
                <c:ptCount val="3"/>
                <c:pt idx="0">
                  <c:v>0</c:v>
                </c:pt>
                <c:pt idx="1">
                  <c:v>0.13636363636363635</c:v>
                </c:pt>
                <c:pt idx="2">
                  <c:v>3.3333333333333333E-2</c:v>
                </c:pt>
              </c:numCache>
            </c:numRef>
          </c:val>
          <c:extLst>
            <c:ext xmlns:c16="http://schemas.microsoft.com/office/drawing/2014/chart" uri="{C3380CC4-5D6E-409C-BE32-E72D297353CC}">
              <c16:uniqueId val="{00000002-0BE8-4F94-BA70-8871D65A3F04}"/>
            </c:ext>
          </c:extLst>
        </c:ser>
        <c:ser>
          <c:idx val="3"/>
          <c:order val="3"/>
          <c:tx>
            <c:strRef>
              <c:f>'[tableau éval à froid compilationv2.xlsx]Traitement salariés'!$E$177</c:f>
              <c:strCache>
                <c:ptCount val="1"/>
                <c:pt idx="0">
                  <c:v>Part des stagiaires ayant non mis en pratiques, mais cela devrait être le cas prochainement</c:v>
                </c:pt>
              </c:strCache>
            </c:strRef>
          </c:tx>
          <c:spPr>
            <a:solidFill>
              <a:schemeClr val="accent2">
                <a:lumMod val="60000"/>
              </a:schemeClr>
            </a:solidFill>
            <a:ln>
              <a:noFill/>
            </a:ln>
            <a:effectLst/>
          </c:spPr>
          <c:invertIfNegative val="0"/>
          <c:cat>
            <c:strRef>
              <c:f>'[tableau éval à froid compilationv2.xlsx]Traitement salariés'!$A$178:$A$180</c:f>
              <c:strCache>
                <c:ptCount val="3"/>
                <c:pt idx="0">
                  <c:v>Formation de formateur session 1</c:v>
                </c:pt>
                <c:pt idx="1">
                  <c:v>Produit et process de la fabrication de chocolat </c:v>
                </c:pt>
                <c:pt idx="2">
                  <c:v>Professionnalisation filière bois</c:v>
                </c:pt>
              </c:strCache>
            </c:strRef>
          </c:cat>
          <c:val>
            <c:numRef>
              <c:f>'[tableau éval à froid compilationv2.xlsx]Traitement salariés'!$E$178:$E$180</c:f>
              <c:numCache>
                <c:formatCode>0%</c:formatCode>
                <c:ptCount val="3"/>
                <c:pt idx="0">
                  <c:v>0</c:v>
                </c:pt>
                <c:pt idx="1">
                  <c:v>0</c:v>
                </c:pt>
                <c:pt idx="2">
                  <c:v>0</c:v>
                </c:pt>
              </c:numCache>
            </c:numRef>
          </c:val>
          <c:extLst>
            <c:ext xmlns:c16="http://schemas.microsoft.com/office/drawing/2014/chart" uri="{C3380CC4-5D6E-409C-BE32-E72D297353CC}">
              <c16:uniqueId val="{00000003-0BE8-4F94-BA70-8871D65A3F04}"/>
            </c:ext>
          </c:extLst>
        </c:ser>
        <c:dLbls>
          <c:showLegendKey val="0"/>
          <c:showVal val="0"/>
          <c:showCatName val="0"/>
          <c:showSerName val="0"/>
          <c:showPercent val="0"/>
          <c:showBubbleSize val="0"/>
        </c:dLbls>
        <c:gapWidth val="150"/>
        <c:overlap val="100"/>
        <c:axId val="1851309760"/>
        <c:axId val="1851311424"/>
      </c:barChart>
      <c:catAx>
        <c:axId val="1851309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51311424"/>
        <c:crosses val="autoZero"/>
        <c:auto val="1"/>
        <c:lblAlgn val="ctr"/>
        <c:lblOffset val="100"/>
        <c:noMultiLvlLbl val="0"/>
      </c:catAx>
      <c:valAx>
        <c:axId val="1851311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51309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bg1">
          <a:lumMod val="65000"/>
        </a:schemeClr>
      </a:solid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00"/>
              <a:t>Les leviers identifiés</a:t>
            </a:r>
            <a:r>
              <a:rPr lang="fr-FR" sz="1000" baseline="0"/>
              <a:t> pour favoriser la mise en pratique </a:t>
            </a:r>
          </a:p>
          <a:p>
            <a:pPr>
              <a:defRPr/>
            </a:pPr>
            <a:r>
              <a:rPr lang="fr-FR" sz="900" baseline="0"/>
              <a:t>(base répondants : 708)</a:t>
            </a:r>
            <a:endParaRPr lang="fr-FR" sz="9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 à froid salarié'!$A$196:$A$202</c:f>
              <c:strCache>
                <c:ptCount val="7"/>
                <c:pt idx="0">
                  <c:v>Changer le matériel / mettre à disposition le matériel nécessaire</c:v>
                </c:pt>
                <c:pt idx="1">
                  <c:v>Etre guidé par son employeur ou un collègue</c:v>
                </c:pt>
                <c:pt idx="2">
                  <c:v>Changer les missions du salarié</c:v>
                </c:pt>
                <c:pt idx="3">
                  <c:v>Disposer d'une formation complémentaire</c:v>
                </c:pt>
                <c:pt idx="4">
                  <c:v>Faire évoluer son poste</c:v>
                </c:pt>
                <c:pt idx="5">
                  <c:v>Faire évoluer l'organisation de l'entreprise</c:v>
                </c:pt>
                <c:pt idx="6">
                  <c:v>Disposer de plus de temps de mise en pratique</c:v>
                </c:pt>
              </c:strCache>
            </c:strRef>
          </c:cat>
          <c:val>
            <c:numRef>
              <c:f>'eval à froid salarié'!$B$196:$B$202</c:f>
              <c:numCache>
                <c:formatCode>0%</c:formatCode>
                <c:ptCount val="7"/>
                <c:pt idx="0">
                  <c:v>0.14971751412429379</c:v>
                </c:pt>
                <c:pt idx="1">
                  <c:v>0.19209039548022599</c:v>
                </c:pt>
                <c:pt idx="2">
                  <c:v>0.1963276836158192</c:v>
                </c:pt>
                <c:pt idx="3">
                  <c:v>0.34463276836158191</c:v>
                </c:pt>
                <c:pt idx="4">
                  <c:v>0.3615819209039548</c:v>
                </c:pt>
                <c:pt idx="5">
                  <c:v>0.41101694915254239</c:v>
                </c:pt>
                <c:pt idx="6">
                  <c:v>0.67231638418079098</c:v>
                </c:pt>
              </c:numCache>
            </c:numRef>
          </c:val>
          <c:extLst>
            <c:ext xmlns:c16="http://schemas.microsoft.com/office/drawing/2014/chart" uri="{C3380CC4-5D6E-409C-BE32-E72D297353CC}">
              <c16:uniqueId val="{00000000-5A10-43B3-AF46-854E54DFC7B1}"/>
            </c:ext>
          </c:extLst>
        </c:ser>
        <c:dLbls>
          <c:dLblPos val="outEnd"/>
          <c:showLegendKey val="0"/>
          <c:showVal val="1"/>
          <c:showCatName val="0"/>
          <c:showSerName val="0"/>
          <c:showPercent val="0"/>
          <c:showBubbleSize val="0"/>
        </c:dLbls>
        <c:gapWidth val="182"/>
        <c:axId val="1105444287"/>
        <c:axId val="1105445727"/>
      </c:barChart>
      <c:catAx>
        <c:axId val="11054442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05445727"/>
        <c:crosses val="autoZero"/>
        <c:auto val="1"/>
        <c:lblAlgn val="ctr"/>
        <c:lblOffset val="100"/>
        <c:noMultiLvlLbl val="0"/>
      </c:catAx>
      <c:valAx>
        <c:axId val="1105445727"/>
        <c:scaling>
          <c:orientation val="minMax"/>
        </c:scaling>
        <c:delete val="1"/>
        <c:axPos val="b"/>
        <c:numFmt formatCode="0%" sourceLinked="1"/>
        <c:majorTickMark val="none"/>
        <c:minorTickMark val="none"/>
        <c:tickLblPos val="nextTo"/>
        <c:crossAx val="1105444287"/>
        <c:crosses val="autoZero"/>
        <c:crossBetween val="between"/>
      </c:valAx>
      <c:spPr>
        <a:noFill/>
        <a:ln>
          <a:noFill/>
        </a:ln>
        <a:effectLst/>
      </c:spPr>
    </c:plotArea>
    <c:plotVisOnly val="1"/>
    <c:dispBlanksAs val="gap"/>
    <c:showDLblsOverMax val="0"/>
  </c:chart>
  <c:spPr>
    <a:noFill/>
    <a:ln>
      <a:solidFill>
        <a:sysClr val="windowText" lastClr="000000">
          <a:lumMod val="50000"/>
          <a:lumOff val="50000"/>
        </a:sysClr>
      </a:solid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00"/>
              <a:t>Répartition des employeurs en</a:t>
            </a:r>
            <a:r>
              <a:rPr lang="fr-FR" sz="1000" baseline="0"/>
              <a:t> fonction de leur perception du gain de performance de leur(s) salarié(s)</a:t>
            </a:r>
          </a:p>
          <a:p>
            <a:pPr>
              <a:defRPr/>
            </a:pPr>
            <a:r>
              <a:rPr lang="fr-FR" sz="1000" baseline="0"/>
              <a:t>(base répondants : 577)</a:t>
            </a:r>
            <a:endParaRPr lang="fr-FR"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 à froid employeur'!$A$121:$A$123</c:f>
              <c:strCache>
                <c:ptCount val="3"/>
                <c:pt idx="0">
                  <c:v>Ne sait pas si le salarié est plus performant</c:v>
                </c:pt>
                <c:pt idx="1">
                  <c:v>N'a pas le sentiment que le salarié est plus performant</c:v>
                </c:pt>
                <c:pt idx="2">
                  <c:v>A le sentiment que le salarié est plus performant</c:v>
                </c:pt>
              </c:strCache>
            </c:strRef>
          </c:cat>
          <c:val>
            <c:numRef>
              <c:f>'Eval à froid employeur'!$B$121:$B$123</c:f>
              <c:numCache>
                <c:formatCode>0%</c:formatCode>
                <c:ptCount val="3"/>
                <c:pt idx="0">
                  <c:v>0.14000000000000001</c:v>
                </c:pt>
                <c:pt idx="1">
                  <c:v>0.06</c:v>
                </c:pt>
                <c:pt idx="2">
                  <c:v>0.8</c:v>
                </c:pt>
              </c:numCache>
            </c:numRef>
          </c:val>
          <c:extLst>
            <c:ext xmlns:c16="http://schemas.microsoft.com/office/drawing/2014/chart" uri="{C3380CC4-5D6E-409C-BE32-E72D297353CC}">
              <c16:uniqueId val="{00000000-65F5-48C1-AB5D-A351BDF64EF2}"/>
            </c:ext>
          </c:extLst>
        </c:ser>
        <c:dLbls>
          <c:dLblPos val="outEnd"/>
          <c:showLegendKey val="0"/>
          <c:showVal val="1"/>
          <c:showCatName val="0"/>
          <c:showSerName val="0"/>
          <c:showPercent val="0"/>
          <c:showBubbleSize val="0"/>
        </c:dLbls>
        <c:gapWidth val="182"/>
        <c:axId val="297558591"/>
        <c:axId val="297560031"/>
      </c:barChart>
      <c:catAx>
        <c:axId val="297558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7560031"/>
        <c:crosses val="autoZero"/>
        <c:auto val="1"/>
        <c:lblAlgn val="ctr"/>
        <c:lblOffset val="100"/>
        <c:noMultiLvlLbl val="0"/>
      </c:catAx>
      <c:valAx>
        <c:axId val="297560031"/>
        <c:scaling>
          <c:orientation val="minMax"/>
        </c:scaling>
        <c:delete val="1"/>
        <c:axPos val="b"/>
        <c:numFmt formatCode="0%" sourceLinked="1"/>
        <c:majorTickMark val="none"/>
        <c:minorTickMark val="none"/>
        <c:tickLblPos val="nextTo"/>
        <c:crossAx val="297558591"/>
        <c:crosses val="autoZero"/>
        <c:crossBetween val="between"/>
      </c:valAx>
      <c:spPr>
        <a:noFill/>
        <a:ln>
          <a:noFill/>
        </a:ln>
        <a:effectLst/>
      </c:spPr>
    </c:plotArea>
    <c:plotVisOnly val="1"/>
    <c:dispBlanksAs val="gap"/>
    <c:showDLblsOverMax val="0"/>
  </c:chart>
  <c:spPr>
    <a:noFill/>
    <a:ln>
      <a:solidFill>
        <a:sysClr val="window" lastClr="FFFFFF">
          <a:lumMod val="75000"/>
        </a:sysClr>
      </a:solid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00"/>
              <a:t>Répartition des répondants</a:t>
            </a:r>
            <a:r>
              <a:rPr lang="fr-FR" sz="1000" baseline="0"/>
              <a:t> selon l'impact perçu sur leur entreprise</a:t>
            </a:r>
          </a:p>
          <a:p>
            <a:pPr>
              <a:defRPr/>
            </a:pPr>
            <a:r>
              <a:rPr lang="fr-FR" sz="1000" baseline="0"/>
              <a:t>(Base répondants : 561)</a:t>
            </a:r>
            <a:endParaRPr lang="fr-FR"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'Eval à froid employeur'!$B$192</c:f>
              <c:strCache>
                <c:ptCount val="1"/>
                <c:pt idx="0">
                  <c:v>%</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 à froid employeur'!$A$193:$A$198</c:f>
              <c:strCache>
                <c:ptCount val="6"/>
                <c:pt idx="0">
                  <c:v>Diminution du taux d'absentéisme</c:v>
                </c:pt>
                <c:pt idx="1">
                  <c:v>Diminution des accidents de travail</c:v>
                </c:pt>
                <c:pt idx="2">
                  <c:v>Meilleure organisation interne</c:v>
                </c:pt>
                <c:pt idx="3">
                  <c:v>Meilleure cohésion d'équipe</c:v>
                </c:pt>
                <c:pt idx="4">
                  <c:v>Nouvelle dynamique d'équipe</c:v>
                </c:pt>
                <c:pt idx="5">
                  <c:v>Transfert de connaissance en interne</c:v>
                </c:pt>
              </c:strCache>
            </c:strRef>
          </c:cat>
          <c:val>
            <c:numRef>
              <c:f>'Eval à froid employeur'!$B$193:$B$198</c:f>
              <c:numCache>
                <c:formatCode>0%</c:formatCode>
                <c:ptCount val="6"/>
                <c:pt idx="0">
                  <c:v>0.06</c:v>
                </c:pt>
                <c:pt idx="1">
                  <c:v>0.11</c:v>
                </c:pt>
                <c:pt idx="2">
                  <c:v>0.37</c:v>
                </c:pt>
                <c:pt idx="3">
                  <c:v>0.43</c:v>
                </c:pt>
                <c:pt idx="4">
                  <c:v>0.48</c:v>
                </c:pt>
                <c:pt idx="5">
                  <c:v>0.63</c:v>
                </c:pt>
              </c:numCache>
            </c:numRef>
          </c:val>
          <c:extLst>
            <c:ext xmlns:c16="http://schemas.microsoft.com/office/drawing/2014/chart" uri="{C3380CC4-5D6E-409C-BE32-E72D297353CC}">
              <c16:uniqueId val="{00000000-9ABD-424E-930A-E34F23A2D8B4}"/>
            </c:ext>
          </c:extLst>
        </c:ser>
        <c:dLbls>
          <c:dLblPos val="outEnd"/>
          <c:showLegendKey val="0"/>
          <c:showVal val="1"/>
          <c:showCatName val="0"/>
          <c:showSerName val="0"/>
          <c:showPercent val="0"/>
          <c:showBubbleSize val="0"/>
        </c:dLbls>
        <c:gapWidth val="182"/>
        <c:axId val="2000981391"/>
        <c:axId val="2000981871"/>
      </c:barChart>
      <c:catAx>
        <c:axId val="20009813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00981871"/>
        <c:crosses val="autoZero"/>
        <c:auto val="1"/>
        <c:lblAlgn val="ctr"/>
        <c:lblOffset val="100"/>
        <c:noMultiLvlLbl val="0"/>
      </c:catAx>
      <c:valAx>
        <c:axId val="2000981871"/>
        <c:scaling>
          <c:orientation val="minMax"/>
        </c:scaling>
        <c:delete val="1"/>
        <c:axPos val="b"/>
        <c:numFmt formatCode="0%" sourceLinked="1"/>
        <c:majorTickMark val="none"/>
        <c:minorTickMark val="none"/>
        <c:tickLblPos val="nextTo"/>
        <c:crossAx val="2000981391"/>
        <c:crosses val="autoZero"/>
        <c:crossBetween val="between"/>
      </c:valAx>
      <c:spPr>
        <a:noFill/>
        <a:ln>
          <a:noFill/>
        </a:ln>
        <a:effectLst/>
      </c:spPr>
    </c:plotArea>
    <c:plotVisOnly val="1"/>
    <c:dispBlanksAs val="gap"/>
    <c:showDLblsOverMax val="0"/>
  </c:chart>
  <c:spPr>
    <a:noFill/>
    <a:ln>
      <a:solidFill>
        <a:sysClr val="window" lastClr="FFFFFF">
          <a:lumMod val="75000"/>
        </a:sysClr>
      </a:solid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4_1715E4DB.xml><?xml version="1.0" encoding="utf-8"?>
<p188:cmLst xmlns:a="http://schemas.openxmlformats.org/drawingml/2006/main" xmlns:r="http://schemas.openxmlformats.org/officeDocument/2006/relationships" xmlns:p188="http://schemas.microsoft.com/office/powerpoint/2018/8/main">
  <p188:cm id="{123822E7-EB6E-4744-82E2-24B0CDADA2CA}" authorId="{A4606DB1-4D4D-6061-CA35-369CE3E4D67F}" created="2024-03-07T04:34:49.312">
    <pc:sldMkLst xmlns:pc="http://schemas.microsoft.com/office/powerpoint/2013/main/command">
      <pc:docMk/>
      <pc:sldMk cId="387310811" sldId="260"/>
    </pc:sldMkLst>
    <p188:replyLst>
      <p188:reply id="{9245248B-3F7A-4412-80C2-F1D44A8B5505}" authorId="{AC157C33-E690-1861-8248-32B597B89AFD}" created="2024-04-03T09:58:59.826">
        <p188:txBody>
          <a:bodyPr/>
          <a:lstStyle/>
          <a:p>
            <a:r>
              <a:rPr lang="fr-FR"/>
              <a:t>Ok modif faite. J'attire votre attention sur le fait que pour ces éléments je me base sur le tableau de suivi facture des projets, qui évolue au fil du temps, il y a donc de légers écarts avec les données répertoriés dans les bilans d'activités. </a:t>
            </a:r>
          </a:p>
        </p188:txBody>
      </p188:reply>
    </p188:replyLst>
    <p188:txBody>
      <a:bodyPr/>
      <a:lstStyle/>
      <a:p>
        <a:r>
          <a:rPr lang="fr-FR"/>
          <a:t>les projets prioritaires font référence aux offres construites à partir d'une alerte multi-employeurs, sectorielles ou branche et utilisant des fonds non dépensés des années précédentes le cas échéant. </a:t>
        </a:r>
      </a:p>
    </p188:txBody>
  </p188:cm>
  <p188:cm id="{95ACA151-3308-4968-BC8F-A596D6150575}" authorId="{A4606DB1-4D4D-6061-CA35-369CE3E4D67F}" created="2024-03-07T04:35:10.854">
    <pc:sldMkLst xmlns:pc="http://schemas.microsoft.com/office/powerpoint/2013/main/command">
      <pc:docMk/>
      <pc:sldMk cId="387310811" sldId="260"/>
    </pc:sldMkLst>
    <p188:replyLst>
      <p188:reply id="{18EA9DAA-915D-4870-9E50-4C406B27C1E0}" authorId="{AC157C33-E690-1861-8248-32B597B89AFD}" created="2024-04-03T09:58:07.391">
        <p188:txBody>
          <a:bodyPr/>
          <a:lstStyle/>
          <a:p>
            <a:r>
              <a:rPr lang="fr-FR"/>
              <a:t>J'ai laissé le tableau car illisible si on met les éléments sous forme de courbes</a:t>
            </a:r>
          </a:p>
        </p188:txBody>
      </p188:reply>
    </p188:replyLst>
    <p188:txBody>
      <a:bodyPr/>
      <a:lstStyle/>
      <a:p>
        <a:r>
          <a:rPr lang="fr-FR"/>
          <a:t>on aimerait bien avoir des courbes plutot qu'un tableau</a:t>
        </a:r>
      </a:p>
    </p188:txBody>
  </p188:cm>
</p188:cmLst>
</file>

<file path=ppt/comments/modernComment_106_C025C6E.xml><?xml version="1.0" encoding="utf-8"?>
<p188:cmLst xmlns:a="http://schemas.openxmlformats.org/drawingml/2006/main" xmlns:r="http://schemas.openxmlformats.org/officeDocument/2006/relationships" xmlns:p188="http://schemas.microsoft.com/office/powerpoint/2018/8/main">
  <p188:cm id="{996B5EF0-B5D0-4ED8-AFCB-69906EE58A36}" authorId="{A4606DB1-4D4D-6061-CA35-369CE3E4D67F}" created="2024-03-07T04:35:40.700">
    <pc:sldMkLst xmlns:pc="http://schemas.microsoft.com/office/powerpoint/2013/main/command">
      <pc:docMk/>
      <pc:sldMk cId="201481326" sldId="262"/>
    </pc:sldMkLst>
    <p188:replyLst>
      <p188:reply id="{59BB07F2-BF8E-489E-BEE3-415CEC4529FF}" authorId="{AC157C33-E690-1861-8248-32B597B89AFD}" created="2024-04-03T12:11:44.829">
        <p188:txBody>
          <a:bodyPr/>
          <a:lstStyle/>
          <a:p>
            <a:r>
              <a:rPr lang="fr-FR"/>
              <a:t>Il n'y a pas à ma connaissance de comptabilité du nombres d'actions conventionnées par millésime. Pour évaluer au plus juste j'ai observé pour chaque année de réalisation le nb d'actions annulées, reportées mais jamais reprogrammées, et les actions programmées à ce jour pour estimer le nombre d'actions conventionnées, mais c'est une estimation faute de données "officielles"</a:t>
            </a:r>
          </a:p>
        </p188:txBody>
      </p188:reply>
      <p188:reply id="{47E700B8-C8BD-4A2D-B2AF-6953F5235797}" authorId="{AC157C33-E690-1861-8248-32B597B89AFD}" created="2024-04-10T14:00:14.447">
        <p188:txBody>
          <a:bodyPr/>
          <a:lstStyle/>
          <a:p>
            <a:r>
              <a:rPr lang="fr-FR"/>
              <a:t>Du coup je parle d'actions programmées</a:t>
            </a:r>
          </a:p>
        </p188:txBody>
      </p188:reply>
    </p188:replyLst>
    <p188:txBody>
      <a:bodyPr/>
      <a:lstStyle/>
      <a:p>
        <a:r>
          <a:rPr lang="fr-FR"/>
          <a:t>Dans le tableau avec les barres orange : nombre d'actions mises en oeuvre à mettre en regard avec le conventionné? </a:t>
        </a:r>
      </a:p>
    </p188:txBody>
  </p188:cm>
</p188:cmLst>
</file>

<file path=ppt/comments/modernComment_107_B22BE938.xml><?xml version="1.0" encoding="utf-8"?>
<p188:cmLst xmlns:a="http://schemas.openxmlformats.org/drawingml/2006/main" xmlns:r="http://schemas.openxmlformats.org/officeDocument/2006/relationships" xmlns:p188="http://schemas.microsoft.com/office/powerpoint/2018/8/main">
  <p188:cm id="{75D8CB4B-B11B-48BF-94F1-9ED94C69818E}" authorId="{A4606DB1-4D4D-6061-CA35-369CE3E4D67F}" created="2024-03-07T04:38:54.899">
    <pc:sldMkLst xmlns:pc="http://schemas.microsoft.com/office/powerpoint/2013/main/command">
      <pc:docMk/>
      <pc:sldMk cId="2989222200" sldId="263"/>
    </pc:sldMkLst>
    <p188:replyLst>
      <p188:reply id="{2B425D0B-F170-4BF5-9BF2-EBA42A9234CB}" authorId="{AC157C33-E690-1861-8248-32B597B89AFD}" created="2024-04-10T15:04:09.139">
        <p188:txBody>
          <a:bodyPr/>
          <a:lstStyle/>
          <a:p>
            <a:r>
              <a:rPr lang="fr-FR"/>
              <a:t>Ok ajusté </a:t>
            </a:r>
          </a:p>
        </p188:txBody>
      </p188:reply>
    </p188:replyLst>
    <p188:txBody>
      <a:bodyPr/>
      <a:lstStyle/>
      <a:p>
        <a:r>
          <a:rPr lang="fr-FR"/>
          <a:t>Nombre de places conventionnées / nombre de stagiaires nombre de places occupées </a:t>
        </a:r>
      </a:p>
    </p188:txBody>
  </p188:cm>
</p188:cmLst>
</file>

<file path=ppt/comments/modernComment_108_181BF22C.xml><?xml version="1.0" encoding="utf-8"?>
<p188:cmLst xmlns:a="http://schemas.openxmlformats.org/drawingml/2006/main" xmlns:r="http://schemas.openxmlformats.org/officeDocument/2006/relationships" xmlns:p188="http://schemas.microsoft.com/office/powerpoint/2018/8/main">
  <p188:cm id="{3F4EB242-6572-413F-8EDA-1A5B307A89B3}" authorId="{A4606DB1-4D4D-6061-CA35-369CE3E4D67F}" created="2024-03-07T04:39:14.903">
    <pc:sldMkLst xmlns:pc="http://schemas.microsoft.com/office/powerpoint/2013/main/command">
      <pc:docMk/>
      <pc:sldMk cId="404484652" sldId="264"/>
    </pc:sldMkLst>
    <p188:replyLst>
      <p188:reply id="{B58DC707-7D9E-4D99-AFD1-4D0D518D81B9}" authorId="{AC157C33-E690-1861-8248-32B597B89AFD}" created="2024-04-11T11:51:25.380">
        <p188:txBody>
          <a:bodyPr/>
          <a:lstStyle/>
          <a:p>
            <a:r>
              <a:rPr lang="fr-FR"/>
              <a:t>Point de vigilance : je fais une vérification la plus approfondie possible des remplissages des tableaux, et rectifie quand je vois des erreurs, j'en ai noté plusieurs sur le remplissage des informations sur le nb d'heures conventionnées et réalisées.
Par ailleurs il y a des formations pour laquelle l'information des heures réalisées n'a jamais été renseignée, c'est le cas notamment pour l'action CAP 200 session 1 de 2019, qui représente 10 143 heures conventionnées, mais en face je n'ai aucune heure réalisée ce qui laisse un écart important pour le millésime 2019. </a:t>
            </a:r>
          </a:p>
        </p188:txBody>
      </p188:reply>
      <p188:reply id="{088A4D04-3AB3-4412-9E2C-A814E9E4FAC2}" authorId="{AC157C33-E690-1861-8248-32B597B89AFD}" created="2024-04-11T11:53:06.376">
        <p188:txBody>
          <a:bodyPr/>
          <a:lstStyle/>
          <a:p>
            <a:r>
              <a:rPr lang="fr-FR"/>
              <a:t>La fiabilisation des tableaux sera donc un enjeu pour vous pour avoir des données les plus représentatives possibles de la réalité. </a:t>
            </a:r>
          </a:p>
        </p188:txBody>
      </p188:reply>
    </p188:replyLst>
    <p188:txBody>
      <a:bodyPr/>
      <a:lstStyle/>
      <a:p>
        <a:r>
          <a:rPr lang="fr-FR"/>
          <a:t>le mot millésime disparait au profit du mot année de conventionnement ou année</a:t>
        </a:r>
      </a:p>
    </p188:txBody>
  </p188:cm>
</p188:cmLst>
</file>

<file path=ppt/comments/modernComment_109_687F8A1F.xml><?xml version="1.0" encoding="utf-8"?>
<p188:cmLst xmlns:a="http://schemas.openxmlformats.org/drawingml/2006/main" xmlns:r="http://schemas.openxmlformats.org/officeDocument/2006/relationships" xmlns:p188="http://schemas.microsoft.com/office/powerpoint/2018/8/main">
  <p188:cm id="{C185CF0C-E487-4028-97AD-01D85FB51B15}" authorId="{B47DCE60-64D5-9D2C-0D34-CEAE222F6676}" created="2024-03-08T02:26:37.712">
    <ac:deMkLst xmlns:ac="http://schemas.microsoft.com/office/drawing/2013/main/command">
      <pc:docMk xmlns:pc="http://schemas.microsoft.com/office/powerpoint/2013/main/command"/>
      <pc:sldMk xmlns:pc="http://schemas.microsoft.com/office/powerpoint/2013/main/command" cId="1753188895" sldId="265"/>
      <ac:graphicFrameMk id="3" creationId="{B9EAACCF-6445-94AD-F9B1-60145E008016}"/>
    </ac:deMkLst>
    <p188:txBody>
      <a:bodyPr/>
      <a:lstStyle/>
      <a:p>
        <a:r>
          <a:rPr lang="fr-NC"/>
          <a:t>Ajouter sous le titre du graphe le Nb total d'actions</a:t>
        </a:r>
      </a:p>
    </p188:txBody>
    <p188:extLst>
      <p:ext xmlns:p="http://schemas.openxmlformats.org/presentationml/2006/main" uri="{57CB4572-C831-44C2-8A1C-0ADB6CCDFE69}">
        <p223:reactions xmlns:p223="http://schemas.microsoft.com/office/powerpoint/2022/03/main">
          <p223:rxn type="👍">
            <p223:instance time="2024-04-17T13:21:14.040" authorId="{AC157C33-E690-1861-8248-32B597B89AFD}"/>
          </p223:rxn>
        </p223:reactions>
      </p:ext>
    </p188:extLst>
  </p188:cm>
</p188:cmLst>
</file>

<file path=ppt/comments/modernComment_10C_6C0822A2.xml><?xml version="1.0" encoding="utf-8"?>
<p188:cmLst xmlns:a="http://schemas.openxmlformats.org/drawingml/2006/main" xmlns:r="http://schemas.openxmlformats.org/officeDocument/2006/relationships" xmlns:p188="http://schemas.microsoft.com/office/powerpoint/2018/8/main">
  <p188:cm id="{0C4BB114-0A2E-460C-B6FE-D7943501598F}" authorId="{B47DCE60-64D5-9D2C-0D34-CEAE222F6676}" created="2024-03-07T04:49:40.479">
    <ac:deMkLst xmlns:ac="http://schemas.microsoft.com/office/drawing/2013/main/command">
      <pc:docMk xmlns:pc="http://schemas.microsoft.com/office/powerpoint/2013/main/command"/>
      <pc:sldMk xmlns:pc="http://schemas.microsoft.com/office/powerpoint/2013/main/command" cId="1812472482" sldId="268"/>
      <ac:picMk id="5" creationId="{E4A3CE25-4A4D-B6C3-DC43-C55D0B8C5634}"/>
    </ac:deMkLst>
    <p188:txBody>
      <a:bodyPr/>
      <a:lstStyle/>
      <a:p>
        <a:r>
          <a:rPr lang="fr-NC"/>
          <a:t>Indiquer sous le titre le nombre total de stagiaires</a:t>
        </a:r>
      </a:p>
    </p188:txBody>
    <p188:extLst>
      <p:ext xmlns:p="http://schemas.openxmlformats.org/presentationml/2006/main" uri="{57CB4572-C831-44C2-8A1C-0ADB6CCDFE69}">
        <p223:reactions xmlns:p223="http://schemas.microsoft.com/office/powerpoint/2022/03/main">
          <p223:rxn type="👍">
            <p223:instance time="2024-04-17T15:17:02.209" authorId="{AC157C33-E690-1861-8248-32B597B89AFD}"/>
          </p223:rxn>
        </p223:reactions>
      </p:ext>
    </p188:extLst>
  </p188:cm>
</p188:cmLst>
</file>

<file path=ppt/comments/modernComment_14B_E8D6948B.xml><?xml version="1.0" encoding="utf-8"?>
<p188:cmLst xmlns:a="http://schemas.openxmlformats.org/drawingml/2006/main" xmlns:r="http://schemas.openxmlformats.org/officeDocument/2006/relationships" xmlns:p188="http://schemas.microsoft.com/office/powerpoint/2018/8/main">
  <p188:cm id="{4428C989-3355-4F9C-ACA4-FFB9FB839684}" authorId="{B47DCE60-64D5-9D2C-0D34-CEAE222F6676}" created="2024-03-07T04:54:47.867">
    <ac:deMkLst xmlns:ac="http://schemas.microsoft.com/office/drawing/2013/main/command">
      <pc:docMk xmlns:pc="http://schemas.microsoft.com/office/powerpoint/2013/main/command"/>
      <pc:sldMk xmlns:pc="http://schemas.microsoft.com/office/powerpoint/2013/main/command" cId="3906376843" sldId="331"/>
      <ac:graphicFrameMk id="11" creationId="{7EA86B81-1630-4193-A1DF-34C4333254C6}"/>
    </ac:deMkLst>
    <p188:txBody>
      <a:bodyPr/>
      <a:lstStyle/>
      <a:p>
        <a:r>
          <a:rPr lang="fr-NC"/>
          <a:t>Faire apparaitre les étiquettes de données</a:t>
        </a:r>
      </a:p>
    </p188:txBody>
  </p188:cm>
</p188:cmLst>
</file>

<file path=ppt/comments/modernComment_169_E5216592.xml><?xml version="1.0" encoding="utf-8"?>
<p188:cmLst xmlns:a="http://schemas.openxmlformats.org/drawingml/2006/main" xmlns:r="http://schemas.openxmlformats.org/officeDocument/2006/relationships" xmlns:p188="http://schemas.microsoft.com/office/powerpoint/2018/8/main">
  <p188:cm id="{C15C1CF7-383C-4050-A526-C123C8D80067}" authorId="{A4606DB1-4D4D-6061-CA35-369CE3E4D67F}" created="2024-03-07T04:39:38.400">
    <pc:sldMkLst xmlns:pc="http://schemas.microsoft.com/office/powerpoint/2013/main/command">
      <pc:docMk/>
      <pc:sldMk cId="3844171154" sldId="361"/>
    </pc:sldMkLst>
    <p188:txBody>
      <a:bodyPr/>
      <a:lstStyle/>
      <a:p>
        <a:r>
          <a:rPr lang="fr-FR"/>
          <a:t>la comparaison avec les financements de plan de formation est super intéressante. C'est bien de pouvoir démontrer que quand nous achetons, nous achetons "mieux" que les entreprises pour leur plan de formation</a:t>
        </a:r>
      </a:p>
    </p188:txBody>
  </p188:cm>
  <p188:cm id="{BF849E96-077A-4EB8-8FDD-39586291876C}" authorId="{AC157C33-E690-1861-8248-32B597B89AFD}" created="2024-04-15T12:40:13.838">
    <pc:sldMkLst xmlns:pc="http://schemas.microsoft.com/office/powerpoint/2013/main/command">
      <pc:docMk/>
      <pc:sldMk cId="3844171154" sldId="361"/>
    </pc:sldMkLst>
    <p188:txBody>
      <a:bodyPr/>
      <a:lstStyle/>
      <a:p>
        <a:r>
          <a:rPr lang="fr-FR"/>
          <a:t>NB: le montant réel dépensé est celui fourni dans le tableau de suivi facture. Il serait plus juste de prendre celui répertorié dans le tableau de suivi formation par action (de cette façon on prendrait le montant réel dépensé uniquement pour les actions concernées). La donnée n'est pas fiable car pas remplie pour 77 actions . En fonctionnant ainsi, cela gonfle le montant pour les années 2022 et 2023 car vous avez pu dépenser un montant pour des actions en cours qui n'apparaissent donc pas dans les stagiaires présents, ni dans le nb d'entreprises, ni dans le nombres d'heures financées</a:t>
        </a:r>
      </a:p>
    </p188:txBody>
  </p188:cm>
  <p188:cm id="{0459C7CA-EBA7-4339-8DD4-0C43D0EDCAAE}" authorId="{AC157C33-E690-1861-8248-32B597B89AFD}" created="2024-04-15T12:43:50.429">
    <pc:sldMkLst xmlns:pc="http://schemas.microsoft.com/office/powerpoint/2013/main/command">
      <pc:docMk/>
      <pc:sldMk cId="3844171154" sldId="361"/>
    </pc:sldMkLst>
    <p188:txBody>
      <a:bodyPr/>
      <a:lstStyle/>
      <a:p>
        <a:r>
          <a:rPr lang="fr-FR"/>
          <a:t>C'est pourquoi je propose de faire un comparatif de l'évaluation annuelle moyenne jusqu'en 2021, c'est plus réaliste. </a:t>
        </a:r>
      </a:p>
    </p188:txBody>
  </p188:cm>
  <p188:cm id="{F7705229-D6CB-44DD-AD1B-2FD04E5F76D5}" authorId="{AC157C33-E690-1861-8248-32B597B89AFD}" created="2024-04-15T13:44:38.195">
    <ac:deMkLst xmlns:ac="http://schemas.microsoft.com/office/drawing/2013/main/command">
      <pc:docMk xmlns:pc="http://schemas.microsoft.com/office/powerpoint/2013/main/command"/>
      <pc:sldMk xmlns:pc="http://schemas.microsoft.com/office/powerpoint/2013/main/command" cId="3844171154" sldId="361"/>
      <ac:spMk id="6" creationId="{9E0E050F-1AD7-715D-6FEA-F36496012580}"/>
    </ac:deMkLst>
    <p188:txBody>
      <a:bodyPr/>
      <a:lstStyle/>
      <a:p>
        <a:r>
          <a:rPr lang="fr-FR"/>
          <a:t>Concernant l'analyse du coût moyen pour le pôle financement des plans de formation, la source est le template dossiers 2023, j'ai pris le montant des frais pédagogiques uniquement. </a:t>
        </a:r>
      </a:p>
    </p188:txBody>
  </p188:cm>
  <p188:cm id="{FB070725-39A6-4D4D-BF19-E1D29C596112}" authorId="{A4606DB1-4D4D-6061-CA35-369CE3E4D67F}" created="2024-04-23T04:32:11.312">
    <ac:deMkLst xmlns:ac="http://schemas.microsoft.com/office/drawing/2013/main/command">
      <pc:docMk xmlns:pc="http://schemas.microsoft.com/office/powerpoint/2013/main/command"/>
      <pc:sldMk xmlns:pc="http://schemas.microsoft.com/office/powerpoint/2013/main/command" cId="3844171154" sldId="361"/>
      <ac:spMk id="11" creationId="{0B51DDE7-106C-8E49-7B2C-1B9B42A33D4A}"/>
    </ac:deMkLst>
    <p188:txBody>
      <a:bodyPr/>
      <a:lstStyle/>
      <a:p>
        <a:r>
          <a:rPr lang="fr-FR"/>
          <a:t>Je tombe sur 2 963 de cout moyens par heure de formation pour la programmation en excluant 2022 et 2023</a:t>
        </a:r>
      </a:p>
    </p188:txBody>
  </p188:cm>
</p188:cmLst>
</file>

<file path=ppt/comments/modernComment_16A_49727652.xml><?xml version="1.0" encoding="utf-8"?>
<p188:cmLst xmlns:a="http://schemas.openxmlformats.org/drawingml/2006/main" xmlns:r="http://schemas.openxmlformats.org/officeDocument/2006/relationships" xmlns:p188="http://schemas.microsoft.com/office/powerpoint/2018/8/main">
  <p188:cm id="{38BB085E-0676-4A13-9612-C5E802F24A79}" authorId="{A4606DB1-4D4D-6061-CA35-369CE3E4D67F}" created="2024-03-07T04:36:24.624">
    <pc:sldMkLst xmlns:pc="http://schemas.microsoft.com/office/powerpoint/2013/main/command">
      <pc:docMk/>
      <pc:sldMk cId="1232238162" sldId="362"/>
    </pc:sldMkLst>
    <p188:txBody>
      <a:bodyPr/>
      <a:lstStyle/>
      <a:p>
        <a:r>
          <a:rPr lang="fr-FR"/>
          <a:t>Evol des montants engagés… : nous ne nous servons pas de cet indicateur, en revanche le nombre d'entreprises qui font des demandes de frais annexes ou la part de frais annexes par rapport aux engagements, ou les secteurs qui consomment le plus de frais annexes, ça pourrait éclairer notre impact</a:t>
        </a:r>
      </a:p>
    </p188:txBody>
  </p188:cm>
  <p188:cm id="{937D195A-4CF1-4586-82B1-C101196B0B40}" authorId="{A4606DB1-4D4D-6061-CA35-369CE3E4D67F}" created="2024-03-07T04:36:55.457">
    <pc:sldMkLst xmlns:pc="http://schemas.microsoft.com/office/powerpoint/2013/main/command">
      <pc:docMk/>
      <pc:sldMk cId="1232238162" sldId="362"/>
    </pc:sldMkLst>
    <p188:txBody>
      <a:bodyPr/>
      <a:lstStyle/>
      <a:p>
        <a:r>
          <a:rPr lang="fr-FR"/>
          <a:t>Dans le tableau : est ce qu'on pourrait avoir en visibilité le nombre d'entreprises et le nombre de stagiaires, pour les projets et pour les dossiers</a:t>
        </a:r>
      </a:p>
    </p188:txBody>
  </p188:cm>
</p188:cmLst>
</file>

<file path=ppt/comments/modernComment_16C_8858E49E.xml><?xml version="1.0" encoding="utf-8"?>
<p188:cmLst xmlns:a="http://schemas.openxmlformats.org/drawingml/2006/main" xmlns:r="http://schemas.openxmlformats.org/officeDocument/2006/relationships" xmlns:p188="http://schemas.microsoft.com/office/powerpoint/2018/8/main">
  <p188:cm id="{0AC5256D-2014-4115-B3E2-E96FA22E9132}" authorId="{A4606DB1-4D4D-6061-CA35-369CE3E4D67F}" status="resolved" created="2024-03-07T04:46:13.090" complete="100000">
    <pc:sldMkLst xmlns:pc="http://schemas.microsoft.com/office/powerpoint/2013/main/command">
      <pc:docMk/>
      <pc:sldMk cId="2287527070" sldId="364"/>
    </pc:sldMkLst>
    <p188:replyLst>
      <p188:reply id="{CC171721-3E19-41FA-96E5-3F4C61A5982B}" authorId="{AC157C33-E690-1861-8248-32B597B89AFD}" created="2024-04-11T12:47:32.938">
        <p188:txBody>
          <a:bodyPr/>
          <a:lstStyle/>
          <a:p>
            <a:r>
              <a:rPr lang="fr-FR"/>
              <a:t>J'ai fait évoluer cette slide en observant le taux de renouvellement des OF. Concernant le sujet de la part de CA consacré à la FPC et public/ privé, ce serait des questions à intégré dans l'enquête de satisfaction OF</a:t>
            </a:r>
          </a:p>
        </p188:txBody>
        <p188:extLst>
          <p:ext xmlns:p="http://schemas.openxmlformats.org/presentationml/2006/main" uri="{57CB4572-C831-44C2-8A1C-0ADB6CCDFE69}">
            <p223:reactions xmlns:p223="http://schemas.microsoft.com/office/powerpoint/2022/03/main">
              <p223:rxn type="👍">
                <p223:instance time="2024-04-23T04:44:51.576" authorId="{A4606DB1-4D4D-6061-CA35-369CE3E4D67F}"/>
              </p223:rxn>
            </p223:reactions>
          </p:ext>
        </p188:extLst>
      </p188:reply>
    </p188:replyLst>
    <p188:txBody>
      <a:bodyPr/>
      <a:lstStyle/>
      <a:p>
        <a:r>
          <a:rPr lang="fr-FR"/>
          <a:t>Ces indicateurs sont importants, et ce serait intéressant d'en regarder l'évolution en fonction des années pour voir si on tourne en vase de plus en plus clôt ou si on arrive à amener d'autres of. Comme on a des données de datagouv.nc, on pourrait aussi dresser la typologie des OF de la prog (privé? Public? Part du chiffre d'affaire consacré à la FPC? )</a:t>
        </a:r>
      </a:p>
    </p188:txBody>
  </p188:cm>
</p188:cmLst>
</file>

<file path=ppt/comments/modernComment_179_C4C1094E.xml><?xml version="1.0" encoding="utf-8"?>
<p188:cmLst xmlns:a="http://schemas.openxmlformats.org/drawingml/2006/main" xmlns:r="http://schemas.openxmlformats.org/officeDocument/2006/relationships" xmlns:p188="http://schemas.microsoft.com/office/powerpoint/2018/8/main">
  <p188:cm id="{A66871AE-A959-402D-BEFE-F69FEF83C129}" authorId="{AC157C33-E690-1861-8248-32B597B89AFD}" created="2024-04-17T13:13:46.293">
    <pc:sldMkLst xmlns:pc="http://schemas.microsoft.com/office/powerpoint/2013/main/command">
      <pc:docMk/>
      <pc:sldMk cId="3300985166" sldId="377"/>
    </pc:sldMkLst>
    <p188:txBody>
      <a:bodyPr/>
      <a:lstStyle/>
      <a:p>
        <a:r>
          <a:rPr lang="fr-FR"/>
          <a:t>Je l'ai laissé car on l'observait les années précédentes. Pas sûr que ce soit indispensable, plus intéressant de l'observer en direct formation par formation pour votre pilotage opérationnel</a:t>
        </a:r>
      </a:p>
    </p188:txBody>
  </p188:cm>
</p188:cmLst>
</file>

<file path=ppt/comments/modernComment_17C_8FE87F40.xml><?xml version="1.0" encoding="utf-8"?>
<p188:cmLst xmlns:a="http://schemas.openxmlformats.org/drawingml/2006/main" xmlns:r="http://schemas.openxmlformats.org/officeDocument/2006/relationships" xmlns:p188="http://schemas.microsoft.com/office/powerpoint/2018/8/main">
  <p188:cm id="{ED499E7D-E2EC-49A0-A455-D9712517FF20}" authorId="{AC157C33-E690-1861-8248-32B597B89AFD}" created="2024-04-14T05:16:57.426">
    <pc:sldMkLst xmlns:pc="http://schemas.microsoft.com/office/powerpoint/2013/main/command">
      <pc:docMk/>
      <pc:sldMk cId="2414378816" sldId="380"/>
    </pc:sldMkLst>
    <p188:txBody>
      <a:bodyPr/>
      <a:lstStyle/>
      <a:p>
        <a:r>
          <a:rPr lang="fr-FR"/>
          <a:t>Les chiffres par année de conventionnement ont été fiabilisés (il y avait encore des erreurs de ridet et des erreurs sur la taille de l'entreprise notamment sur 2017-2021. Je me suis basée sur les dernières données disponibles (sheet dossiers 2023)</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NC"/>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6EA74-71D1-4121-8E07-74A9EB40C7AF}" type="datetimeFigureOut">
              <a:rPr lang="fr-NC" smtClean="0"/>
              <a:t>04/26/2024</a:t>
            </a:fld>
            <a:endParaRPr lang="fr-NC"/>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NC"/>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NC"/>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3C876-8121-4364-8F77-E1E92C719228}" type="slidenum">
              <a:rPr lang="fr-NC" smtClean="0"/>
              <a:t>‹N°›</a:t>
            </a:fld>
            <a:endParaRPr lang="fr-NC"/>
          </a:p>
        </p:txBody>
      </p:sp>
    </p:spTree>
    <p:extLst>
      <p:ext uri="{BB962C8B-B14F-4D97-AF65-F5344CB8AC3E}">
        <p14:creationId xmlns:p14="http://schemas.microsoft.com/office/powerpoint/2010/main" val="14122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23C876-8121-4364-8F77-E1E92C719228}" type="slidenum">
              <a:rPr lang="fr-NC" smtClean="0"/>
              <a:t>9</a:t>
            </a:fld>
            <a:endParaRPr lang="fr-NC"/>
          </a:p>
        </p:txBody>
      </p:sp>
    </p:spTree>
    <p:extLst>
      <p:ext uri="{BB962C8B-B14F-4D97-AF65-F5344CB8AC3E}">
        <p14:creationId xmlns:p14="http://schemas.microsoft.com/office/powerpoint/2010/main" val="231617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23C876-8121-4364-8F77-E1E92C719228}" type="slidenum">
              <a:rPr lang="fr-NC" smtClean="0"/>
              <a:t>11</a:t>
            </a:fld>
            <a:endParaRPr lang="fr-NC"/>
          </a:p>
        </p:txBody>
      </p:sp>
    </p:spTree>
    <p:extLst>
      <p:ext uri="{BB962C8B-B14F-4D97-AF65-F5344CB8AC3E}">
        <p14:creationId xmlns:p14="http://schemas.microsoft.com/office/powerpoint/2010/main" val="403048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23C876-8121-4364-8F77-E1E92C719228}" type="slidenum">
              <a:rPr lang="fr-NC" smtClean="0"/>
              <a:t>12</a:t>
            </a:fld>
            <a:endParaRPr lang="fr-NC"/>
          </a:p>
        </p:txBody>
      </p:sp>
    </p:spTree>
    <p:extLst>
      <p:ext uri="{BB962C8B-B14F-4D97-AF65-F5344CB8AC3E}">
        <p14:creationId xmlns:p14="http://schemas.microsoft.com/office/powerpoint/2010/main" val="87373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23C876-8121-4364-8F77-E1E92C719228}" type="slidenum">
              <a:rPr lang="fr-NC" smtClean="0"/>
              <a:t>23</a:t>
            </a:fld>
            <a:endParaRPr lang="fr-NC"/>
          </a:p>
        </p:txBody>
      </p:sp>
    </p:spTree>
    <p:extLst>
      <p:ext uri="{BB962C8B-B14F-4D97-AF65-F5344CB8AC3E}">
        <p14:creationId xmlns:p14="http://schemas.microsoft.com/office/powerpoint/2010/main" val="8726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23C876-8121-4364-8F77-E1E92C719228}" type="slidenum">
              <a:rPr lang="fr-NC" smtClean="0"/>
              <a:t>26</a:t>
            </a:fld>
            <a:endParaRPr lang="fr-NC"/>
          </a:p>
        </p:txBody>
      </p:sp>
    </p:spTree>
    <p:extLst>
      <p:ext uri="{BB962C8B-B14F-4D97-AF65-F5344CB8AC3E}">
        <p14:creationId xmlns:p14="http://schemas.microsoft.com/office/powerpoint/2010/main" val="827608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23C876-8121-4364-8F77-E1E92C719228}" type="slidenum">
              <a:rPr lang="fr-NC" smtClean="0"/>
              <a:t>33</a:t>
            </a:fld>
            <a:endParaRPr lang="fr-NC"/>
          </a:p>
        </p:txBody>
      </p:sp>
    </p:spTree>
    <p:extLst>
      <p:ext uri="{BB962C8B-B14F-4D97-AF65-F5344CB8AC3E}">
        <p14:creationId xmlns:p14="http://schemas.microsoft.com/office/powerpoint/2010/main" val="262923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23C876-8121-4364-8F77-E1E92C719228}" type="slidenum">
              <a:rPr lang="fr-NC" smtClean="0"/>
              <a:t>48</a:t>
            </a:fld>
            <a:endParaRPr lang="fr-NC"/>
          </a:p>
        </p:txBody>
      </p:sp>
    </p:spTree>
    <p:extLst>
      <p:ext uri="{BB962C8B-B14F-4D97-AF65-F5344CB8AC3E}">
        <p14:creationId xmlns:p14="http://schemas.microsoft.com/office/powerpoint/2010/main" val="329306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NC" dirty="0"/>
          </a:p>
        </p:txBody>
      </p:sp>
      <p:sp>
        <p:nvSpPr>
          <p:cNvPr id="4" name="Espace réservé du numéro de diapositive 3"/>
          <p:cNvSpPr>
            <a:spLocks noGrp="1"/>
          </p:cNvSpPr>
          <p:nvPr>
            <p:ph type="sldNum" sz="quarter" idx="5"/>
          </p:nvPr>
        </p:nvSpPr>
        <p:spPr/>
        <p:txBody>
          <a:bodyPr/>
          <a:lstStyle/>
          <a:p>
            <a:fld id="{DE23C876-8121-4364-8F77-E1E92C719228}" type="slidenum">
              <a:rPr lang="fr-NC" smtClean="0"/>
              <a:t>58</a:t>
            </a:fld>
            <a:endParaRPr lang="fr-NC"/>
          </a:p>
        </p:txBody>
      </p:sp>
    </p:spTree>
    <p:extLst>
      <p:ext uri="{BB962C8B-B14F-4D97-AF65-F5344CB8AC3E}">
        <p14:creationId xmlns:p14="http://schemas.microsoft.com/office/powerpoint/2010/main" val="123669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A7CA9-B645-75F8-53DD-81B814CFAF7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NC"/>
          </a:p>
        </p:txBody>
      </p:sp>
      <p:sp>
        <p:nvSpPr>
          <p:cNvPr id="3" name="Sous-titre 2">
            <a:extLst>
              <a:ext uri="{FF2B5EF4-FFF2-40B4-BE49-F238E27FC236}">
                <a16:creationId xmlns:a16="http://schemas.microsoft.com/office/drawing/2014/main" id="{C26854A0-1412-CFDA-0E4D-65476B4AF5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NC"/>
          </a:p>
        </p:txBody>
      </p:sp>
      <p:sp>
        <p:nvSpPr>
          <p:cNvPr id="4" name="Espace réservé de la date 3">
            <a:extLst>
              <a:ext uri="{FF2B5EF4-FFF2-40B4-BE49-F238E27FC236}">
                <a16:creationId xmlns:a16="http://schemas.microsoft.com/office/drawing/2014/main" id="{D64B2F45-DE93-39C4-A27E-A860B5DE588A}"/>
              </a:ext>
            </a:extLst>
          </p:cNvPr>
          <p:cNvSpPr>
            <a:spLocks noGrp="1"/>
          </p:cNvSpPr>
          <p:nvPr>
            <p:ph type="dt" sz="half" idx="10"/>
          </p:nvPr>
        </p:nvSpPr>
        <p:spPr/>
        <p:txBody>
          <a:bodyPr/>
          <a:lstStyle/>
          <a:p>
            <a:fld id="{C411E5EB-C3E7-4A6E-8AC8-23C8EDEF9BD3}" type="datetime1">
              <a:rPr lang="fr-NC" smtClean="0"/>
              <a:t>04/26/2024</a:t>
            </a:fld>
            <a:endParaRPr lang="fr-NC"/>
          </a:p>
        </p:txBody>
      </p:sp>
      <p:sp>
        <p:nvSpPr>
          <p:cNvPr id="5" name="Espace réservé du pied de page 4">
            <a:extLst>
              <a:ext uri="{FF2B5EF4-FFF2-40B4-BE49-F238E27FC236}">
                <a16:creationId xmlns:a16="http://schemas.microsoft.com/office/drawing/2014/main" id="{0934A729-3B7A-1070-9ED8-DFC2F076E72D}"/>
              </a:ext>
            </a:extLst>
          </p:cNvPr>
          <p:cNvSpPr>
            <a:spLocks noGrp="1"/>
          </p:cNvSpPr>
          <p:nvPr>
            <p:ph type="ftr" sz="quarter" idx="11"/>
          </p:nvPr>
        </p:nvSpPr>
        <p:spPr/>
        <p:txBody>
          <a:bodyPr/>
          <a:lstStyle/>
          <a:p>
            <a:endParaRPr lang="fr-NC"/>
          </a:p>
        </p:txBody>
      </p:sp>
      <p:sp>
        <p:nvSpPr>
          <p:cNvPr id="6" name="Espace réservé du numéro de diapositive 5">
            <a:extLst>
              <a:ext uri="{FF2B5EF4-FFF2-40B4-BE49-F238E27FC236}">
                <a16:creationId xmlns:a16="http://schemas.microsoft.com/office/drawing/2014/main" id="{05CE4B76-E563-2EFA-34E7-6A7D8CA2CCB1}"/>
              </a:ext>
            </a:extLst>
          </p:cNvPr>
          <p:cNvSpPr>
            <a:spLocks noGrp="1"/>
          </p:cNvSpPr>
          <p:nvPr>
            <p:ph type="sldNum" sz="quarter" idx="12"/>
          </p:nvPr>
        </p:nvSpPr>
        <p:spPr/>
        <p:txBody>
          <a:bodyPr/>
          <a:lstStyle/>
          <a:p>
            <a:fld id="{8DF98CC9-A4D7-47D7-B152-95CCF62D9D11}" type="slidenum">
              <a:rPr lang="fr-NC" smtClean="0"/>
              <a:t>‹N°›</a:t>
            </a:fld>
            <a:endParaRPr lang="fr-NC"/>
          </a:p>
        </p:txBody>
      </p:sp>
    </p:spTree>
    <p:extLst>
      <p:ext uri="{BB962C8B-B14F-4D97-AF65-F5344CB8AC3E}">
        <p14:creationId xmlns:p14="http://schemas.microsoft.com/office/powerpoint/2010/main" val="242030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40A0B-11E0-0259-0E07-6FE1A9FD34CC}"/>
              </a:ext>
            </a:extLst>
          </p:cNvPr>
          <p:cNvSpPr>
            <a:spLocks noGrp="1"/>
          </p:cNvSpPr>
          <p:nvPr>
            <p:ph type="title"/>
          </p:nvPr>
        </p:nvSpPr>
        <p:spPr/>
        <p:txBody>
          <a:bodyPr/>
          <a:lstStyle/>
          <a:p>
            <a:r>
              <a:rPr lang="fr-FR"/>
              <a:t>Modifiez le style du titre</a:t>
            </a:r>
            <a:endParaRPr lang="fr-NC"/>
          </a:p>
        </p:txBody>
      </p:sp>
      <p:sp>
        <p:nvSpPr>
          <p:cNvPr id="3" name="Espace réservé du texte vertical 2">
            <a:extLst>
              <a:ext uri="{FF2B5EF4-FFF2-40B4-BE49-F238E27FC236}">
                <a16:creationId xmlns:a16="http://schemas.microsoft.com/office/drawing/2014/main" id="{616C4D69-0802-113B-6BD1-B508420362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4" name="Espace réservé de la date 3">
            <a:extLst>
              <a:ext uri="{FF2B5EF4-FFF2-40B4-BE49-F238E27FC236}">
                <a16:creationId xmlns:a16="http://schemas.microsoft.com/office/drawing/2014/main" id="{425ED60E-09E5-5E9B-2488-3E43C53DA709}"/>
              </a:ext>
            </a:extLst>
          </p:cNvPr>
          <p:cNvSpPr>
            <a:spLocks noGrp="1"/>
          </p:cNvSpPr>
          <p:nvPr>
            <p:ph type="dt" sz="half" idx="10"/>
          </p:nvPr>
        </p:nvSpPr>
        <p:spPr/>
        <p:txBody>
          <a:bodyPr/>
          <a:lstStyle/>
          <a:p>
            <a:fld id="{0BA10A64-EC2A-4B1E-AE77-3DE968D84DF7}" type="datetime1">
              <a:rPr lang="fr-NC" smtClean="0"/>
              <a:t>04/26/2024</a:t>
            </a:fld>
            <a:endParaRPr lang="fr-NC"/>
          </a:p>
        </p:txBody>
      </p:sp>
      <p:sp>
        <p:nvSpPr>
          <p:cNvPr id="5" name="Espace réservé du pied de page 4">
            <a:extLst>
              <a:ext uri="{FF2B5EF4-FFF2-40B4-BE49-F238E27FC236}">
                <a16:creationId xmlns:a16="http://schemas.microsoft.com/office/drawing/2014/main" id="{D7CD9ABA-2961-1D9E-427D-B5CDEB208167}"/>
              </a:ext>
            </a:extLst>
          </p:cNvPr>
          <p:cNvSpPr>
            <a:spLocks noGrp="1"/>
          </p:cNvSpPr>
          <p:nvPr>
            <p:ph type="ftr" sz="quarter" idx="11"/>
          </p:nvPr>
        </p:nvSpPr>
        <p:spPr/>
        <p:txBody>
          <a:bodyPr/>
          <a:lstStyle/>
          <a:p>
            <a:endParaRPr lang="fr-NC"/>
          </a:p>
        </p:txBody>
      </p:sp>
      <p:sp>
        <p:nvSpPr>
          <p:cNvPr id="6" name="Espace réservé du numéro de diapositive 5">
            <a:extLst>
              <a:ext uri="{FF2B5EF4-FFF2-40B4-BE49-F238E27FC236}">
                <a16:creationId xmlns:a16="http://schemas.microsoft.com/office/drawing/2014/main" id="{DA24A78E-5A12-7FCB-37C5-ADB6C9A71FE2}"/>
              </a:ext>
            </a:extLst>
          </p:cNvPr>
          <p:cNvSpPr>
            <a:spLocks noGrp="1"/>
          </p:cNvSpPr>
          <p:nvPr>
            <p:ph type="sldNum" sz="quarter" idx="12"/>
          </p:nvPr>
        </p:nvSpPr>
        <p:spPr/>
        <p:txBody>
          <a:bodyPr/>
          <a:lstStyle/>
          <a:p>
            <a:fld id="{8DF98CC9-A4D7-47D7-B152-95CCF62D9D11}" type="slidenum">
              <a:rPr lang="fr-NC" smtClean="0"/>
              <a:t>‹N°›</a:t>
            </a:fld>
            <a:endParaRPr lang="fr-NC"/>
          </a:p>
        </p:txBody>
      </p:sp>
    </p:spTree>
    <p:extLst>
      <p:ext uri="{BB962C8B-B14F-4D97-AF65-F5344CB8AC3E}">
        <p14:creationId xmlns:p14="http://schemas.microsoft.com/office/powerpoint/2010/main" val="152062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E04DCC5-18A8-23E0-2F09-0B9FF8823BA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NC"/>
          </a:p>
        </p:txBody>
      </p:sp>
      <p:sp>
        <p:nvSpPr>
          <p:cNvPr id="3" name="Espace réservé du texte vertical 2">
            <a:extLst>
              <a:ext uri="{FF2B5EF4-FFF2-40B4-BE49-F238E27FC236}">
                <a16:creationId xmlns:a16="http://schemas.microsoft.com/office/drawing/2014/main" id="{FC9D3E1D-67C4-FE94-9EEA-1AFFC895433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4" name="Espace réservé de la date 3">
            <a:extLst>
              <a:ext uri="{FF2B5EF4-FFF2-40B4-BE49-F238E27FC236}">
                <a16:creationId xmlns:a16="http://schemas.microsoft.com/office/drawing/2014/main" id="{1D619652-B4CD-CC7A-D6D7-C095F402765F}"/>
              </a:ext>
            </a:extLst>
          </p:cNvPr>
          <p:cNvSpPr>
            <a:spLocks noGrp="1"/>
          </p:cNvSpPr>
          <p:nvPr>
            <p:ph type="dt" sz="half" idx="10"/>
          </p:nvPr>
        </p:nvSpPr>
        <p:spPr/>
        <p:txBody>
          <a:bodyPr/>
          <a:lstStyle/>
          <a:p>
            <a:fld id="{9C084A2D-9D2E-4045-81E1-C2DCA5F9060D}" type="datetime1">
              <a:rPr lang="fr-NC" smtClean="0"/>
              <a:t>04/26/2024</a:t>
            </a:fld>
            <a:endParaRPr lang="fr-NC"/>
          </a:p>
        </p:txBody>
      </p:sp>
      <p:sp>
        <p:nvSpPr>
          <p:cNvPr id="5" name="Espace réservé du pied de page 4">
            <a:extLst>
              <a:ext uri="{FF2B5EF4-FFF2-40B4-BE49-F238E27FC236}">
                <a16:creationId xmlns:a16="http://schemas.microsoft.com/office/drawing/2014/main" id="{03FA4EFD-7958-8526-B3F0-0C420BA70803}"/>
              </a:ext>
            </a:extLst>
          </p:cNvPr>
          <p:cNvSpPr>
            <a:spLocks noGrp="1"/>
          </p:cNvSpPr>
          <p:nvPr>
            <p:ph type="ftr" sz="quarter" idx="11"/>
          </p:nvPr>
        </p:nvSpPr>
        <p:spPr/>
        <p:txBody>
          <a:bodyPr/>
          <a:lstStyle/>
          <a:p>
            <a:endParaRPr lang="fr-NC"/>
          </a:p>
        </p:txBody>
      </p:sp>
      <p:sp>
        <p:nvSpPr>
          <p:cNvPr id="6" name="Espace réservé du numéro de diapositive 5">
            <a:extLst>
              <a:ext uri="{FF2B5EF4-FFF2-40B4-BE49-F238E27FC236}">
                <a16:creationId xmlns:a16="http://schemas.microsoft.com/office/drawing/2014/main" id="{D5C78890-328C-9534-C6F2-F2901A29C55F}"/>
              </a:ext>
            </a:extLst>
          </p:cNvPr>
          <p:cNvSpPr>
            <a:spLocks noGrp="1"/>
          </p:cNvSpPr>
          <p:nvPr>
            <p:ph type="sldNum" sz="quarter" idx="12"/>
          </p:nvPr>
        </p:nvSpPr>
        <p:spPr/>
        <p:txBody>
          <a:bodyPr/>
          <a:lstStyle/>
          <a:p>
            <a:fld id="{8DF98CC9-A4D7-47D7-B152-95CCF62D9D11}" type="slidenum">
              <a:rPr lang="fr-NC" smtClean="0"/>
              <a:t>‹N°›</a:t>
            </a:fld>
            <a:endParaRPr lang="fr-NC"/>
          </a:p>
        </p:txBody>
      </p:sp>
    </p:spTree>
    <p:extLst>
      <p:ext uri="{BB962C8B-B14F-4D97-AF65-F5344CB8AC3E}">
        <p14:creationId xmlns:p14="http://schemas.microsoft.com/office/powerpoint/2010/main" val="161060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CDE9E2-EC8E-4177-7577-AC5565634D39}"/>
              </a:ext>
            </a:extLst>
          </p:cNvPr>
          <p:cNvSpPr>
            <a:spLocks noGrp="1"/>
          </p:cNvSpPr>
          <p:nvPr>
            <p:ph type="title"/>
          </p:nvPr>
        </p:nvSpPr>
        <p:spPr/>
        <p:txBody>
          <a:bodyPr/>
          <a:lstStyle/>
          <a:p>
            <a:r>
              <a:rPr lang="fr-FR"/>
              <a:t>Modifiez le style du titre</a:t>
            </a:r>
            <a:endParaRPr lang="fr-NC"/>
          </a:p>
        </p:txBody>
      </p:sp>
      <p:sp>
        <p:nvSpPr>
          <p:cNvPr id="3" name="Espace réservé du contenu 2">
            <a:extLst>
              <a:ext uri="{FF2B5EF4-FFF2-40B4-BE49-F238E27FC236}">
                <a16:creationId xmlns:a16="http://schemas.microsoft.com/office/drawing/2014/main" id="{C6FBBA78-F8C7-9FCE-403A-F190A459C89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4" name="Espace réservé de la date 3">
            <a:extLst>
              <a:ext uri="{FF2B5EF4-FFF2-40B4-BE49-F238E27FC236}">
                <a16:creationId xmlns:a16="http://schemas.microsoft.com/office/drawing/2014/main" id="{286B5040-1992-E117-C1F3-D187C3C9B5F8}"/>
              </a:ext>
            </a:extLst>
          </p:cNvPr>
          <p:cNvSpPr>
            <a:spLocks noGrp="1"/>
          </p:cNvSpPr>
          <p:nvPr>
            <p:ph type="dt" sz="half" idx="10"/>
          </p:nvPr>
        </p:nvSpPr>
        <p:spPr/>
        <p:txBody>
          <a:bodyPr/>
          <a:lstStyle/>
          <a:p>
            <a:fld id="{3D6800D0-0983-4F4B-A405-9E9D53587485}" type="datetime1">
              <a:rPr lang="fr-NC" smtClean="0"/>
              <a:t>04/26/2024</a:t>
            </a:fld>
            <a:endParaRPr lang="fr-NC"/>
          </a:p>
        </p:txBody>
      </p:sp>
      <p:sp>
        <p:nvSpPr>
          <p:cNvPr id="5" name="Espace réservé du pied de page 4">
            <a:extLst>
              <a:ext uri="{FF2B5EF4-FFF2-40B4-BE49-F238E27FC236}">
                <a16:creationId xmlns:a16="http://schemas.microsoft.com/office/drawing/2014/main" id="{568416DB-D340-2B57-283F-A75011A18822}"/>
              </a:ext>
            </a:extLst>
          </p:cNvPr>
          <p:cNvSpPr>
            <a:spLocks noGrp="1"/>
          </p:cNvSpPr>
          <p:nvPr>
            <p:ph type="ftr" sz="quarter" idx="11"/>
          </p:nvPr>
        </p:nvSpPr>
        <p:spPr/>
        <p:txBody>
          <a:bodyPr/>
          <a:lstStyle/>
          <a:p>
            <a:endParaRPr lang="fr-NC"/>
          </a:p>
        </p:txBody>
      </p:sp>
      <p:sp>
        <p:nvSpPr>
          <p:cNvPr id="6" name="Espace réservé du numéro de diapositive 5">
            <a:extLst>
              <a:ext uri="{FF2B5EF4-FFF2-40B4-BE49-F238E27FC236}">
                <a16:creationId xmlns:a16="http://schemas.microsoft.com/office/drawing/2014/main" id="{F77AB09A-E42F-99EC-5955-030627BB7075}"/>
              </a:ext>
            </a:extLst>
          </p:cNvPr>
          <p:cNvSpPr>
            <a:spLocks noGrp="1"/>
          </p:cNvSpPr>
          <p:nvPr>
            <p:ph type="sldNum" sz="quarter" idx="12"/>
          </p:nvPr>
        </p:nvSpPr>
        <p:spPr/>
        <p:txBody>
          <a:bodyPr/>
          <a:lstStyle/>
          <a:p>
            <a:fld id="{8DF98CC9-A4D7-47D7-B152-95CCF62D9D11}" type="slidenum">
              <a:rPr lang="fr-NC" smtClean="0"/>
              <a:t>‹N°›</a:t>
            </a:fld>
            <a:endParaRPr lang="fr-NC"/>
          </a:p>
        </p:txBody>
      </p:sp>
    </p:spTree>
    <p:extLst>
      <p:ext uri="{BB962C8B-B14F-4D97-AF65-F5344CB8AC3E}">
        <p14:creationId xmlns:p14="http://schemas.microsoft.com/office/powerpoint/2010/main" val="141754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59F645-9FF0-335E-6989-378029F290A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NC"/>
          </a:p>
        </p:txBody>
      </p:sp>
      <p:sp>
        <p:nvSpPr>
          <p:cNvPr id="3" name="Espace réservé du texte 2">
            <a:extLst>
              <a:ext uri="{FF2B5EF4-FFF2-40B4-BE49-F238E27FC236}">
                <a16:creationId xmlns:a16="http://schemas.microsoft.com/office/drawing/2014/main" id="{E2BDF8C6-E2C9-8F44-EC92-60AC2E1A87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A8576B2-9A25-C766-86B8-024ED6510106}"/>
              </a:ext>
            </a:extLst>
          </p:cNvPr>
          <p:cNvSpPr>
            <a:spLocks noGrp="1"/>
          </p:cNvSpPr>
          <p:nvPr>
            <p:ph type="dt" sz="half" idx="10"/>
          </p:nvPr>
        </p:nvSpPr>
        <p:spPr/>
        <p:txBody>
          <a:bodyPr/>
          <a:lstStyle/>
          <a:p>
            <a:fld id="{A3020538-C1C1-448A-9EC4-1147C1020CEF}" type="datetime1">
              <a:rPr lang="fr-NC" smtClean="0"/>
              <a:t>04/26/2024</a:t>
            </a:fld>
            <a:endParaRPr lang="fr-NC"/>
          </a:p>
        </p:txBody>
      </p:sp>
      <p:sp>
        <p:nvSpPr>
          <p:cNvPr id="5" name="Espace réservé du pied de page 4">
            <a:extLst>
              <a:ext uri="{FF2B5EF4-FFF2-40B4-BE49-F238E27FC236}">
                <a16:creationId xmlns:a16="http://schemas.microsoft.com/office/drawing/2014/main" id="{894AA949-B3E9-9B50-D68E-9E8B554E74E9}"/>
              </a:ext>
            </a:extLst>
          </p:cNvPr>
          <p:cNvSpPr>
            <a:spLocks noGrp="1"/>
          </p:cNvSpPr>
          <p:nvPr>
            <p:ph type="ftr" sz="quarter" idx="11"/>
          </p:nvPr>
        </p:nvSpPr>
        <p:spPr/>
        <p:txBody>
          <a:bodyPr/>
          <a:lstStyle/>
          <a:p>
            <a:endParaRPr lang="fr-NC"/>
          </a:p>
        </p:txBody>
      </p:sp>
      <p:sp>
        <p:nvSpPr>
          <p:cNvPr id="6" name="Espace réservé du numéro de diapositive 5">
            <a:extLst>
              <a:ext uri="{FF2B5EF4-FFF2-40B4-BE49-F238E27FC236}">
                <a16:creationId xmlns:a16="http://schemas.microsoft.com/office/drawing/2014/main" id="{C74CD788-45A8-B7E1-1F63-5F94AAEC2BA9}"/>
              </a:ext>
            </a:extLst>
          </p:cNvPr>
          <p:cNvSpPr>
            <a:spLocks noGrp="1"/>
          </p:cNvSpPr>
          <p:nvPr>
            <p:ph type="sldNum" sz="quarter" idx="12"/>
          </p:nvPr>
        </p:nvSpPr>
        <p:spPr/>
        <p:txBody>
          <a:bodyPr/>
          <a:lstStyle/>
          <a:p>
            <a:fld id="{8DF98CC9-A4D7-47D7-B152-95CCF62D9D11}" type="slidenum">
              <a:rPr lang="fr-NC" smtClean="0"/>
              <a:t>‹N°›</a:t>
            </a:fld>
            <a:endParaRPr lang="fr-NC"/>
          </a:p>
        </p:txBody>
      </p:sp>
    </p:spTree>
    <p:extLst>
      <p:ext uri="{BB962C8B-B14F-4D97-AF65-F5344CB8AC3E}">
        <p14:creationId xmlns:p14="http://schemas.microsoft.com/office/powerpoint/2010/main" val="47843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09ED8-5555-232F-6E02-EACB8860423E}"/>
              </a:ext>
            </a:extLst>
          </p:cNvPr>
          <p:cNvSpPr>
            <a:spLocks noGrp="1"/>
          </p:cNvSpPr>
          <p:nvPr>
            <p:ph type="title"/>
          </p:nvPr>
        </p:nvSpPr>
        <p:spPr/>
        <p:txBody>
          <a:bodyPr/>
          <a:lstStyle/>
          <a:p>
            <a:r>
              <a:rPr lang="fr-FR"/>
              <a:t>Modifiez le style du titre</a:t>
            </a:r>
            <a:endParaRPr lang="fr-NC"/>
          </a:p>
        </p:txBody>
      </p:sp>
      <p:sp>
        <p:nvSpPr>
          <p:cNvPr id="3" name="Espace réservé du contenu 2">
            <a:extLst>
              <a:ext uri="{FF2B5EF4-FFF2-40B4-BE49-F238E27FC236}">
                <a16:creationId xmlns:a16="http://schemas.microsoft.com/office/drawing/2014/main" id="{E9CBE163-478D-17F9-F411-27B63035314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4" name="Espace réservé du contenu 3">
            <a:extLst>
              <a:ext uri="{FF2B5EF4-FFF2-40B4-BE49-F238E27FC236}">
                <a16:creationId xmlns:a16="http://schemas.microsoft.com/office/drawing/2014/main" id="{1C65DAB0-356B-9853-BA25-AC51934A7B1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5" name="Espace réservé de la date 4">
            <a:extLst>
              <a:ext uri="{FF2B5EF4-FFF2-40B4-BE49-F238E27FC236}">
                <a16:creationId xmlns:a16="http://schemas.microsoft.com/office/drawing/2014/main" id="{AB279AA3-4485-AAE2-7D5D-4C1EA2340C81}"/>
              </a:ext>
            </a:extLst>
          </p:cNvPr>
          <p:cNvSpPr>
            <a:spLocks noGrp="1"/>
          </p:cNvSpPr>
          <p:nvPr>
            <p:ph type="dt" sz="half" idx="10"/>
          </p:nvPr>
        </p:nvSpPr>
        <p:spPr/>
        <p:txBody>
          <a:bodyPr/>
          <a:lstStyle/>
          <a:p>
            <a:fld id="{8DC8593B-20D6-4104-9C8A-4BFD00BDC81A}" type="datetime1">
              <a:rPr lang="fr-NC" smtClean="0"/>
              <a:t>04/26/2024</a:t>
            </a:fld>
            <a:endParaRPr lang="fr-NC"/>
          </a:p>
        </p:txBody>
      </p:sp>
      <p:sp>
        <p:nvSpPr>
          <p:cNvPr id="6" name="Espace réservé du pied de page 5">
            <a:extLst>
              <a:ext uri="{FF2B5EF4-FFF2-40B4-BE49-F238E27FC236}">
                <a16:creationId xmlns:a16="http://schemas.microsoft.com/office/drawing/2014/main" id="{FF7CB06F-650D-4E75-2578-B48037438886}"/>
              </a:ext>
            </a:extLst>
          </p:cNvPr>
          <p:cNvSpPr>
            <a:spLocks noGrp="1"/>
          </p:cNvSpPr>
          <p:nvPr>
            <p:ph type="ftr" sz="quarter" idx="11"/>
          </p:nvPr>
        </p:nvSpPr>
        <p:spPr/>
        <p:txBody>
          <a:bodyPr/>
          <a:lstStyle/>
          <a:p>
            <a:endParaRPr lang="fr-NC"/>
          </a:p>
        </p:txBody>
      </p:sp>
      <p:sp>
        <p:nvSpPr>
          <p:cNvPr id="7" name="Espace réservé du numéro de diapositive 6">
            <a:extLst>
              <a:ext uri="{FF2B5EF4-FFF2-40B4-BE49-F238E27FC236}">
                <a16:creationId xmlns:a16="http://schemas.microsoft.com/office/drawing/2014/main" id="{C41342CC-2D51-6A8A-27D8-56295C5066F6}"/>
              </a:ext>
            </a:extLst>
          </p:cNvPr>
          <p:cNvSpPr>
            <a:spLocks noGrp="1"/>
          </p:cNvSpPr>
          <p:nvPr>
            <p:ph type="sldNum" sz="quarter" idx="12"/>
          </p:nvPr>
        </p:nvSpPr>
        <p:spPr/>
        <p:txBody>
          <a:bodyPr/>
          <a:lstStyle/>
          <a:p>
            <a:fld id="{8DF98CC9-A4D7-47D7-B152-95CCF62D9D11}" type="slidenum">
              <a:rPr lang="fr-NC" smtClean="0"/>
              <a:t>‹N°›</a:t>
            </a:fld>
            <a:endParaRPr lang="fr-NC"/>
          </a:p>
        </p:txBody>
      </p:sp>
    </p:spTree>
    <p:extLst>
      <p:ext uri="{BB962C8B-B14F-4D97-AF65-F5344CB8AC3E}">
        <p14:creationId xmlns:p14="http://schemas.microsoft.com/office/powerpoint/2010/main" val="76897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8C2B83-E771-84DA-3C38-714B38DAA43F}"/>
              </a:ext>
            </a:extLst>
          </p:cNvPr>
          <p:cNvSpPr>
            <a:spLocks noGrp="1"/>
          </p:cNvSpPr>
          <p:nvPr>
            <p:ph type="title"/>
          </p:nvPr>
        </p:nvSpPr>
        <p:spPr>
          <a:xfrm>
            <a:off x="839788" y="365125"/>
            <a:ext cx="10515600" cy="1325563"/>
          </a:xfrm>
        </p:spPr>
        <p:txBody>
          <a:bodyPr/>
          <a:lstStyle/>
          <a:p>
            <a:r>
              <a:rPr lang="fr-FR"/>
              <a:t>Modifiez le style du titre</a:t>
            </a:r>
            <a:endParaRPr lang="fr-NC"/>
          </a:p>
        </p:txBody>
      </p:sp>
      <p:sp>
        <p:nvSpPr>
          <p:cNvPr id="3" name="Espace réservé du texte 2">
            <a:extLst>
              <a:ext uri="{FF2B5EF4-FFF2-40B4-BE49-F238E27FC236}">
                <a16:creationId xmlns:a16="http://schemas.microsoft.com/office/drawing/2014/main" id="{908D7CB5-4873-5655-D75C-7FE488368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F3D68DB-596D-02C2-A732-9FA381EBE2C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5" name="Espace réservé du texte 4">
            <a:extLst>
              <a:ext uri="{FF2B5EF4-FFF2-40B4-BE49-F238E27FC236}">
                <a16:creationId xmlns:a16="http://schemas.microsoft.com/office/drawing/2014/main" id="{C566C50F-E8DA-844C-1F90-6145B3728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8B17035-2DCC-5D07-5167-AAEC4D11298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7" name="Espace réservé de la date 6">
            <a:extLst>
              <a:ext uri="{FF2B5EF4-FFF2-40B4-BE49-F238E27FC236}">
                <a16:creationId xmlns:a16="http://schemas.microsoft.com/office/drawing/2014/main" id="{78B43B8A-D189-B093-939A-A73D838DD0A2}"/>
              </a:ext>
            </a:extLst>
          </p:cNvPr>
          <p:cNvSpPr>
            <a:spLocks noGrp="1"/>
          </p:cNvSpPr>
          <p:nvPr>
            <p:ph type="dt" sz="half" idx="10"/>
          </p:nvPr>
        </p:nvSpPr>
        <p:spPr/>
        <p:txBody>
          <a:bodyPr/>
          <a:lstStyle/>
          <a:p>
            <a:fld id="{AFF5A8A9-F638-420B-BD21-8923046ED9D4}" type="datetime1">
              <a:rPr lang="fr-NC" smtClean="0"/>
              <a:t>04/26/2024</a:t>
            </a:fld>
            <a:endParaRPr lang="fr-NC"/>
          </a:p>
        </p:txBody>
      </p:sp>
      <p:sp>
        <p:nvSpPr>
          <p:cNvPr id="8" name="Espace réservé du pied de page 7">
            <a:extLst>
              <a:ext uri="{FF2B5EF4-FFF2-40B4-BE49-F238E27FC236}">
                <a16:creationId xmlns:a16="http://schemas.microsoft.com/office/drawing/2014/main" id="{A558B3A5-75C7-2C4A-8BD8-3502F6E41273}"/>
              </a:ext>
            </a:extLst>
          </p:cNvPr>
          <p:cNvSpPr>
            <a:spLocks noGrp="1"/>
          </p:cNvSpPr>
          <p:nvPr>
            <p:ph type="ftr" sz="quarter" idx="11"/>
          </p:nvPr>
        </p:nvSpPr>
        <p:spPr/>
        <p:txBody>
          <a:bodyPr/>
          <a:lstStyle/>
          <a:p>
            <a:endParaRPr lang="fr-NC"/>
          </a:p>
        </p:txBody>
      </p:sp>
      <p:sp>
        <p:nvSpPr>
          <p:cNvPr id="9" name="Espace réservé du numéro de diapositive 8">
            <a:extLst>
              <a:ext uri="{FF2B5EF4-FFF2-40B4-BE49-F238E27FC236}">
                <a16:creationId xmlns:a16="http://schemas.microsoft.com/office/drawing/2014/main" id="{45DF1B86-9AB8-604B-2564-C66C33F289E8}"/>
              </a:ext>
            </a:extLst>
          </p:cNvPr>
          <p:cNvSpPr>
            <a:spLocks noGrp="1"/>
          </p:cNvSpPr>
          <p:nvPr>
            <p:ph type="sldNum" sz="quarter" idx="12"/>
          </p:nvPr>
        </p:nvSpPr>
        <p:spPr/>
        <p:txBody>
          <a:bodyPr/>
          <a:lstStyle/>
          <a:p>
            <a:fld id="{8DF98CC9-A4D7-47D7-B152-95CCF62D9D11}" type="slidenum">
              <a:rPr lang="fr-NC" smtClean="0"/>
              <a:t>‹N°›</a:t>
            </a:fld>
            <a:endParaRPr lang="fr-NC"/>
          </a:p>
        </p:txBody>
      </p:sp>
    </p:spTree>
    <p:extLst>
      <p:ext uri="{BB962C8B-B14F-4D97-AF65-F5344CB8AC3E}">
        <p14:creationId xmlns:p14="http://schemas.microsoft.com/office/powerpoint/2010/main" val="383995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2A838-322F-9C31-5906-43441990E783}"/>
              </a:ext>
            </a:extLst>
          </p:cNvPr>
          <p:cNvSpPr>
            <a:spLocks noGrp="1"/>
          </p:cNvSpPr>
          <p:nvPr>
            <p:ph type="title"/>
          </p:nvPr>
        </p:nvSpPr>
        <p:spPr/>
        <p:txBody>
          <a:bodyPr/>
          <a:lstStyle/>
          <a:p>
            <a:r>
              <a:rPr lang="fr-FR"/>
              <a:t>Modifiez le style du titre</a:t>
            </a:r>
            <a:endParaRPr lang="fr-NC"/>
          </a:p>
        </p:txBody>
      </p:sp>
      <p:sp>
        <p:nvSpPr>
          <p:cNvPr id="3" name="Espace réservé de la date 2">
            <a:extLst>
              <a:ext uri="{FF2B5EF4-FFF2-40B4-BE49-F238E27FC236}">
                <a16:creationId xmlns:a16="http://schemas.microsoft.com/office/drawing/2014/main" id="{90D8D6DC-8748-13B8-5A4A-A54A30000176}"/>
              </a:ext>
            </a:extLst>
          </p:cNvPr>
          <p:cNvSpPr>
            <a:spLocks noGrp="1"/>
          </p:cNvSpPr>
          <p:nvPr>
            <p:ph type="dt" sz="half" idx="10"/>
          </p:nvPr>
        </p:nvSpPr>
        <p:spPr/>
        <p:txBody>
          <a:bodyPr/>
          <a:lstStyle/>
          <a:p>
            <a:fld id="{4F312F63-4112-4826-8076-E5D312608C5E}" type="datetime1">
              <a:rPr lang="fr-NC" smtClean="0"/>
              <a:t>04/26/2024</a:t>
            </a:fld>
            <a:endParaRPr lang="fr-NC"/>
          </a:p>
        </p:txBody>
      </p:sp>
      <p:sp>
        <p:nvSpPr>
          <p:cNvPr id="4" name="Espace réservé du pied de page 3">
            <a:extLst>
              <a:ext uri="{FF2B5EF4-FFF2-40B4-BE49-F238E27FC236}">
                <a16:creationId xmlns:a16="http://schemas.microsoft.com/office/drawing/2014/main" id="{0F8213BC-2D08-BFB1-C000-DFF4D1DEB6EF}"/>
              </a:ext>
            </a:extLst>
          </p:cNvPr>
          <p:cNvSpPr>
            <a:spLocks noGrp="1"/>
          </p:cNvSpPr>
          <p:nvPr>
            <p:ph type="ftr" sz="quarter" idx="11"/>
          </p:nvPr>
        </p:nvSpPr>
        <p:spPr/>
        <p:txBody>
          <a:bodyPr/>
          <a:lstStyle/>
          <a:p>
            <a:endParaRPr lang="fr-NC"/>
          </a:p>
        </p:txBody>
      </p:sp>
      <p:sp>
        <p:nvSpPr>
          <p:cNvPr id="5" name="Espace réservé du numéro de diapositive 4">
            <a:extLst>
              <a:ext uri="{FF2B5EF4-FFF2-40B4-BE49-F238E27FC236}">
                <a16:creationId xmlns:a16="http://schemas.microsoft.com/office/drawing/2014/main" id="{C85428BA-BC67-6AA2-729F-1CAF3DE9FB71}"/>
              </a:ext>
            </a:extLst>
          </p:cNvPr>
          <p:cNvSpPr>
            <a:spLocks noGrp="1"/>
          </p:cNvSpPr>
          <p:nvPr>
            <p:ph type="sldNum" sz="quarter" idx="12"/>
          </p:nvPr>
        </p:nvSpPr>
        <p:spPr/>
        <p:txBody>
          <a:bodyPr/>
          <a:lstStyle/>
          <a:p>
            <a:fld id="{8DF98CC9-A4D7-47D7-B152-95CCF62D9D11}" type="slidenum">
              <a:rPr lang="fr-NC" smtClean="0"/>
              <a:t>‹N°›</a:t>
            </a:fld>
            <a:endParaRPr lang="fr-NC"/>
          </a:p>
        </p:txBody>
      </p:sp>
    </p:spTree>
    <p:extLst>
      <p:ext uri="{BB962C8B-B14F-4D97-AF65-F5344CB8AC3E}">
        <p14:creationId xmlns:p14="http://schemas.microsoft.com/office/powerpoint/2010/main" val="120748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984317-ABE5-7F8B-0F05-5B35CB372368}"/>
              </a:ext>
            </a:extLst>
          </p:cNvPr>
          <p:cNvSpPr>
            <a:spLocks noGrp="1"/>
          </p:cNvSpPr>
          <p:nvPr>
            <p:ph type="dt" sz="half" idx="10"/>
          </p:nvPr>
        </p:nvSpPr>
        <p:spPr/>
        <p:txBody>
          <a:bodyPr/>
          <a:lstStyle/>
          <a:p>
            <a:fld id="{FC983CF5-D0EA-4AF2-A91D-1EBC0C251E8B}" type="datetime1">
              <a:rPr lang="fr-NC" smtClean="0"/>
              <a:t>04/26/2024</a:t>
            </a:fld>
            <a:endParaRPr lang="fr-NC"/>
          </a:p>
        </p:txBody>
      </p:sp>
      <p:sp>
        <p:nvSpPr>
          <p:cNvPr id="3" name="Espace réservé du pied de page 2">
            <a:extLst>
              <a:ext uri="{FF2B5EF4-FFF2-40B4-BE49-F238E27FC236}">
                <a16:creationId xmlns:a16="http://schemas.microsoft.com/office/drawing/2014/main" id="{E424434B-EB0D-F110-3149-3DB2E7F0E20B}"/>
              </a:ext>
            </a:extLst>
          </p:cNvPr>
          <p:cNvSpPr>
            <a:spLocks noGrp="1"/>
          </p:cNvSpPr>
          <p:nvPr>
            <p:ph type="ftr" sz="quarter" idx="11"/>
          </p:nvPr>
        </p:nvSpPr>
        <p:spPr/>
        <p:txBody>
          <a:bodyPr/>
          <a:lstStyle/>
          <a:p>
            <a:endParaRPr lang="fr-NC"/>
          </a:p>
        </p:txBody>
      </p:sp>
      <p:sp>
        <p:nvSpPr>
          <p:cNvPr id="4" name="Espace réservé du numéro de diapositive 3">
            <a:extLst>
              <a:ext uri="{FF2B5EF4-FFF2-40B4-BE49-F238E27FC236}">
                <a16:creationId xmlns:a16="http://schemas.microsoft.com/office/drawing/2014/main" id="{F65C49C8-31D4-4B58-C9AD-C1B5D7A196F0}"/>
              </a:ext>
            </a:extLst>
          </p:cNvPr>
          <p:cNvSpPr>
            <a:spLocks noGrp="1"/>
          </p:cNvSpPr>
          <p:nvPr>
            <p:ph type="sldNum" sz="quarter" idx="12"/>
          </p:nvPr>
        </p:nvSpPr>
        <p:spPr/>
        <p:txBody>
          <a:bodyPr/>
          <a:lstStyle/>
          <a:p>
            <a:fld id="{8DF98CC9-A4D7-47D7-B152-95CCF62D9D11}" type="slidenum">
              <a:rPr lang="fr-NC" smtClean="0"/>
              <a:t>‹N°›</a:t>
            </a:fld>
            <a:endParaRPr lang="fr-NC"/>
          </a:p>
        </p:txBody>
      </p:sp>
    </p:spTree>
    <p:extLst>
      <p:ext uri="{BB962C8B-B14F-4D97-AF65-F5344CB8AC3E}">
        <p14:creationId xmlns:p14="http://schemas.microsoft.com/office/powerpoint/2010/main" val="365797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4FAF9-D3F9-1F70-D43D-6AD3C9D4F0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NC"/>
          </a:p>
        </p:txBody>
      </p:sp>
      <p:sp>
        <p:nvSpPr>
          <p:cNvPr id="3" name="Espace réservé du contenu 2">
            <a:extLst>
              <a:ext uri="{FF2B5EF4-FFF2-40B4-BE49-F238E27FC236}">
                <a16:creationId xmlns:a16="http://schemas.microsoft.com/office/drawing/2014/main" id="{91906EA1-F2BB-8556-9801-4239BDC38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4" name="Espace réservé du texte 3">
            <a:extLst>
              <a:ext uri="{FF2B5EF4-FFF2-40B4-BE49-F238E27FC236}">
                <a16:creationId xmlns:a16="http://schemas.microsoft.com/office/drawing/2014/main" id="{9C8C74F1-08B3-1F4C-03EC-6CD21F95F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255B13-BFF7-52E4-20BD-B7669A1F231E}"/>
              </a:ext>
            </a:extLst>
          </p:cNvPr>
          <p:cNvSpPr>
            <a:spLocks noGrp="1"/>
          </p:cNvSpPr>
          <p:nvPr>
            <p:ph type="dt" sz="half" idx="10"/>
          </p:nvPr>
        </p:nvSpPr>
        <p:spPr/>
        <p:txBody>
          <a:bodyPr/>
          <a:lstStyle/>
          <a:p>
            <a:fld id="{468F29B2-4E44-4767-8975-2592C68AC13F}" type="datetime1">
              <a:rPr lang="fr-NC" smtClean="0"/>
              <a:t>04/26/2024</a:t>
            </a:fld>
            <a:endParaRPr lang="fr-NC"/>
          </a:p>
        </p:txBody>
      </p:sp>
      <p:sp>
        <p:nvSpPr>
          <p:cNvPr id="6" name="Espace réservé du pied de page 5">
            <a:extLst>
              <a:ext uri="{FF2B5EF4-FFF2-40B4-BE49-F238E27FC236}">
                <a16:creationId xmlns:a16="http://schemas.microsoft.com/office/drawing/2014/main" id="{B2569861-1C10-C04C-B07E-F7D471442EED}"/>
              </a:ext>
            </a:extLst>
          </p:cNvPr>
          <p:cNvSpPr>
            <a:spLocks noGrp="1"/>
          </p:cNvSpPr>
          <p:nvPr>
            <p:ph type="ftr" sz="quarter" idx="11"/>
          </p:nvPr>
        </p:nvSpPr>
        <p:spPr/>
        <p:txBody>
          <a:bodyPr/>
          <a:lstStyle/>
          <a:p>
            <a:endParaRPr lang="fr-NC"/>
          </a:p>
        </p:txBody>
      </p:sp>
      <p:sp>
        <p:nvSpPr>
          <p:cNvPr id="7" name="Espace réservé du numéro de diapositive 6">
            <a:extLst>
              <a:ext uri="{FF2B5EF4-FFF2-40B4-BE49-F238E27FC236}">
                <a16:creationId xmlns:a16="http://schemas.microsoft.com/office/drawing/2014/main" id="{CF7F061D-4967-F165-8708-D308F19B6610}"/>
              </a:ext>
            </a:extLst>
          </p:cNvPr>
          <p:cNvSpPr>
            <a:spLocks noGrp="1"/>
          </p:cNvSpPr>
          <p:nvPr>
            <p:ph type="sldNum" sz="quarter" idx="12"/>
          </p:nvPr>
        </p:nvSpPr>
        <p:spPr/>
        <p:txBody>
          <a:bodyPr/>
          <a:lstStyle/>
          <a:p>
            <a:fld id="{8DF98CC9-A4D7-47D7-B152-95CCF62D9D11}" type="slidenum">
              <a:rPr lang="fr-NC" smtClean="0"/>
              <a:t>‹N°›</a:t>
            </a:fld>
            <a:endParaRPr lang="fr-NC"/>
          </a:p>
        </p:txBody>
      </p:sp>
    </p:spTree>
    <p:extLst>
      <p:ext uri="{BB962C8B-B14F-4D97-AF65-F5344CB8AC3E}">
        <p14:creationId xmlns:p14="http://schemas.microsoft.com/office/powerpoint/2010/main" val="402180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F9C82E-3B7B-717A-6684-75DA64A41F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NC"/>
          </a:p>
        </p:txBody>
      </p:sp>
      <p:sp>
        <p:nvSpPr>
          <p:cNvPr id="3" name="Espace réservé pour une image  2">
            <a:extLst>
              <a:ext uri="{FF2B5EF4-FFF2-40B4-BE49-F238E27FC236}">
                <a16:creationId xmlns:a16="http://schemas.microsoft.com/office/drawing/2014/main" id="{91418C2C-CC12-3A7A-CE26-719E046FA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NC"/>
          </a:p>
        </p:txBody>
      </p:sp>
      <p:sp>
        <p:nvSpPr>
          <p:cNvPr id="4" name="Espace réservé du texte 3">
            <a:extLst>
              <a:ext uri="{FF2B5EF4-FFF2-40B4-BE49-F238E27FC236}">
                <a16:creationId xmlns:a16="http://schemas.microsoft.com/office/drawing/2014/main" id="{126A63BD-580F-4BA5-76D6-3D64E9AA7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327644B-92BD-8EEE-03B8-5FCB8DE2F800}"/>
              </a:ext>
            </a:extLst>
          </p:cNvPr>
          <p:cNvSpPr>
            <a:spLocks noGrp="1"/>
          </p:cNvSpPr>
          <p:nvPr>
            <p:ph type="dt" sz="half" idx="10"/>
          </p:nvPr>
        </p:nvSpPr>
        <p:spPr/>
        <p:txBody>
          <a:bodyPr/>
          <a:lstStyle/>
          <a:p>
            <a:fld id="{80309DF9-A25C-4ECF-8C1D-63A2FE2053BB}" type="datetime1">
              <a:rPr lang="fr-NC" smtClean="0"/>
              <a:t>04/26/2024</a:t>
            </a:fld>
            <a:endParaRPr lang="fr-NC"/>
          </a:p>
        </p:txBody>
      </p:sp>
      <p:sp>
        <p:nvSpPr>
          <p:cNvPr id="6" name="Espace réservé du pied de page 5">
            <a:extLst>
              <a:ext uri="{FF2B5EF4-FFF2-40B4-BE49-F238E27FC236}">
                <a16:creationId xmlns:a16="http://schemas.microsoft.com/office/drawing/2014/main" id="{9DCBF338-7D79-26D8-D473-AF30A9786D5E}"/>
              </a:ext>
            </a:extLst>
          </p:cNvPr>
          <p:cNvSpPr>
            <a:spLocks noGrp="1"/>
          </p:cNvSpPr>
          <p:nvPr>
            <p:ph type="ftr" sz="quarter" idx="11"/>
          </p:nvPr>
        </p:nvSpPr>
        <p:spPr/>
        <p:txBody>
          <a:bodyPr/>
          <a:lstStyle/>
          <a:p>
            <a:endParaRPr lang="fr-NC"/>
          </a:p>
        </p:txBody>
      </p:sp>
      <p:sp>
        <p:nvSpPr>
          <p:cNvPr id="7" name="Espace réservé du numéro de diapositive 6">
            <a:extLst>
              <a:ext uri="{FF2B5EF4-FFF2-40B4-BE49-F238E27FC236}">
                <a16:creationId xmlns:a16="http://schemas.microsoft.com/office/drawing/2014/main" id="{08F2565B-335A-066A-2670-3AB4DF90A07A}"/>
              </a:ext>
            </a:extLst>
          </p:cNvPr>
          <p:cNvSpPr>
            <a:spLocks noGrp="1"/>
          </p:cNvSpPr>
          <p:nvPr>
            <p:ph type="sldNum" sz="quarter" idx="12"/>
          </p:nvPr>
        </p:nvSpPr>
        <p:spPr/>
        <p:txBody>
          <a:bodyPr/>
          <a:lstStyle/>
          <a:p>
            <a:fld id="{8DF98CC9-A4D7-47D7-B152-95CCF62D9D11}" type="slidenum">
              <a:rPr lang="fr-NC" smtClean="0"/>
              <a:t>‹N°›</a:t>
            </a:fld>
            <a:endParaRPr lang="fr-NC"/>
          </a:p>
        </p:txBody>
      </p:sp>
    </p:spTree>
    <p:extLst>
      <p:ext uri="{BB962C8B-B14F-4D97-AF65-F5344CB8AC3E}">
        <p14:creationId xmlns:p14="http://schemas.microsoft.com/office/powerpoint/2010/main" val="112286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62ABF1D-F0B5-0EFD-0DF7-718813ED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NC"/>
          </a:p>
        </p:txBody>
      </p:sp>
      <p:sp>
        <p:nvSpPr>
          <p:cNvPr id="3" name="Espace réservé du texte 2">
            <a:extLst>
              <a:ext uri="{FF2B5EF4-FFF2-40B4-BE49-F238E27FC236}">
                <a16:creationId xmlns:a16="http://schemas.microsoft.com/office/drawing/2014/main" id="{AC1FCD71-68F2-C5A7-1DC4-92D69279D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4" name="Espace réservé de la date 3">
            <a:extLst>
              <a:ext uri="{FF2B5EF4-FFF2-40B4-BE49-F238E27FC236}">
                <a16:creationId xmlns:a16="http://schemas.microsoft.com/office/drawing/2014/main" id="{2F21CCB8-997F-AB31-7AFC-B4C120FF6B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B225E-6EA1-4E3A-9EF6-6E42BFEDD77E}" type="datetime1">
              <a:rPr lang="fr-NC" smtClean="0"/>
              <a:t>04/26/2024</a:t>
            </a:fld>
            <a:endParaRPr lang="fr-NC"/>
          </a:p>
        </p:txBody>
      </p:sp>
      <p:sp>
        <p:nvSpPr>
          <p:cNvPr id="5" name="Espace réservé du pied de page 4">
            <a:extLst>
              <a:ext uri="{FF2B5EF4-FFF2-40B4-BE49-F238E27FC236}">
                <a16:creationId xmlns:a16="http://schemas.microsoft.com/office/drawing/2014/main" id="{A1EFED51-178E-FE58-80E0-F2B1308AA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NC"/>
          </a:p>
        </p:txBody>
      </p:sp>
      <p:sp>
        <p:nvSpPr>
          <p:cNvPr id="6" name="Espace réservé du numéro de diapositive 5">
            <a:extLst>
              <a:ext uri="{FF2B5EF4-FFF2-40B4-BE49-F238E27FC236}">
                <a16:creationId xmlns:a16="http://schemas.microsoft.com/office/drawing/2014/main" id="{8B29E6CA-2033-C4F1-B7FA-041AC0427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98CC9-A4D7-47D7-B152-95CCF62D9D11}" type="slidenum">
              <a:rPr lang="fr-NC" smtClean="0"/>
              <a:t>‹N°›</a:t>
            </a:fld>
            <a:endParaRPr lang="fr-NC"/>
          </a:p>
        </p:txBody>
      </p:sp>
    </p:spTree>
    <p:extLst>
      <p:ext uri="{BB962C8B-B14F-4D97-AF65-F5344CB8AC3E}">
        <p14:creationId xmlns:p14="http://schemas.microsoft.com/office/powerpoint/2010/main" val="2180283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N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microsoft.com/office/2018/10/relationships/comments" Target="../comments/modernComment_104_1715E4DB.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6A_4972765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microsoft.com/office/2018/10/relationships/comments" Target="../comments/modernComment_106_C025C6E.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microsoft.com/office/2018/10/relationships/comments" Target="../comments/modernComment_107_B22BE93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179_C4C1094E.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08_181BF22C.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microsoft.com/office/2018/10/relationships/comments" Target="../comments/modernComment_169_E521659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09_687F8A1F.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16C_8858E49E.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7C_8FE87F4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hart" Target="../charts/chart2.x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10C_6C0822A2.xml"/><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package" Target="../embeddings/Microsoft_Excel_Worksheet.xlsx"/><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package" Target="../embeddings/Microsoft_Excel_Worksheet1.xlsx"/><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microsoft.com/office/2018/10/relationships/comments" Target="../comments/modernComment_14B_E8D6948B.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0F9812-2C8C-E2AB-A797-884EB17FA2B9}"/>
              </a:ext>
            </a:extLst>
          </p:cNvPr>
          <p:cNvSpPr>
            <a:spLocks noGrp="1"/>
          </p:cNvSpPr>
          <p:nvPr>
            <p:ph type="ctrTitle"/>
          </p:nvPr>
        </p:nvSpPr>
        <p:spPr>
          <a:xfrm>
            <a:off x="1349828" y="2340881"/>
            <a:ext cx="9829800" cy="2176238"/>
          </a:xfrm>
          <a:ln w="22225">
            <a:solidFill>
              <a:schemeClr val="accent2"/>
            </a:solidFill>
          </a:ln>
        </p:spPr>
        <p:txBody>
          <a:bodyPr>
            <a:normAutofit/>
          </a:bodyPr>
          <a:lstStyle/>
          <a:p>
            <a:r>
              <a:rPr lang="fr-FR" sz="4400" dirty="0"/>
              <a:t>Mise à jour de l’étude d’impact </a:t>
            </a:r>
            <a:br>
              <a:rPr lang="fr-FR" sz="4400" dirty="0"/>
            </a:br>
            <a:r>
              <a:rPr lang="fr-FR" sz="4400" dirty="0"/>
              <a:t>des actions de la programmation du FIAF</a:t>
            </a:r>
            <a:br>
              <a:rPr lang="fr-FR" sz="4400" dirty="0"/>
            </a:br>
            <a:r>
              <a:rPr lang="fr-FR" sz="4400" dirty="0"/>
              <a:t>conventionnées entre 2017 et 2023</a:t>
            </a:r>
            <a:endParaRPr lang="fr-NC" sz="4400" dirty="0"/>
          </a:p>
        </p:txBody>
      </p:sp>
      <p:sp>
        <p:nvSpPr>
          <p:cNvPr id="3" name="Sous-titre 2">
            <a:extLst>
              <a:ext uri="{FF2B5EF4-FFF2-40B4-BE49-F238E27FC236}">
                <a16:creationId xmlns:a16="http://schemas.microsoft.com/office/drawing/2014/main" id="{E145B1F5-A3AB-5C32-C41A-371DABD7366A}"/>
              </a:ext>
            </a:extLst>
          </p:cNvPr>
          <p:cNvSpPr>
            <a:spLocks noGrp="1"/>
          </p:cNvSpPr>
          <p:nvPr>
            <p:ph type="subTitle" idx="1"/>
          </p:nvPr>
        </p:nvSpPr>
        <p:spPr>
          <a:xfrm>
            <a:off x="1226551" y="5827602"/>
            <a:ext cx="9144000" cy="1655762"/>
          </a:xfrm>
        </p:spPr>
        <p:txBody>
          <a:bodyPr/>
          <a:lstStyle/>
          <a:p>
            <a:r>
              <a:rPr lang="fr-FR" dirty="0"/>
              <a:t>Mars 2024</a:t>
            </a:r>
          </a:p>
          <a:p>
            <a:r>
              <a:rPr lang="fr-FR" sz="1200" dirty="0"/>
              <a:t>Réalisée par </a:t>
            </a:r>
            <a:r>
              <a:rPr lang="fr-FR" sz="1200" dirty="0" err="1"/>
              <a:t>Pyx</a:t>
            </a:r>
            <a:r>
              <a:rPr lang="fr-FR" sz="1200" dirty="0"/>
              <a:t> Stratégie- Emilie Giraut</a:t>
            </a:r>
            <a:endParaRPr lang="fr-NC" sz="1200" dirty="0"/>
          </a:p>
        </p:txBody>
      </p:sp>
      <p:sp>
        <p:nvSpPr>
          <p:cNvPr id="4" name="Espace réservé du numéro de diapositive 3">
            <a:extLst>
              <a:ext uri="{FF2B5EF4-FFF2-40B4-BE49-F238E27FC236}">
                <a16:creationId xmlns:a16="http://schemas.microsoft.com/office/drawing/2014/main" id="{9673E5C6-2EC2-3FF1-EC4B-469E23F6990C}"/>
              </a:ext>
            </a:extLst>
          </p:cNvPr>
          <p:cNvSpPr>
            <a:spLocks noGrp="1"/>
          </p:cNvSpPr>
          <p:nvPr>
            <p:ph type="sldNum" sz="quarter" idx="12"/>
          </p:nvPr>
        </p:nvSpPr>
        <p:spPr/>
        <p:txBody>
          <a:bodyPr/>
          <a:lstStyle/>
          <a:p>
            <a:fld id="{8DF98CC9-A4D7-47D7-B152-95CCF62D9D11}" type="slidenum">
              <a:rPr lang="fr-NC" smtClean="0"/>
              <a:t>1</a:t>
            </a:fld>
            <a:endParaRPr lang="fr-NC"/>
          </a:p>
        </p:txBody>
      </p:sp>
      <p:pic>
        <p:nvPicPr>
          <p:cNvPr id="5" name="Image 4">
            <a:extLst>
              <a:ext uri="{FF2B5EF4-FFF2-40B4-BE49-F238E27FC236}">
                <a16:creationId xmlns:a16="http://schemas.microsoft.com/office/drawing/2014/main" id="{1621BC3F-2395-ACC4-BF81-C6AFC6B15D10}"/>
              </a:ext>
            </a:extLst>
          </p:cNvPr>
          <p:cNvPicPr>
            <a:picLocks noChangeAspect="1"/>
          </p:cNvPicPr>
          <p:nvPr/>
        </p:nvPicPr>
        <p:blipFill>
          <a:blip r:embed="rId2"/>
          <a:stretch>
            <a:fillRect/>
          </a:stretch>
        </p:blipFill>
        <p:spPr>
          <a:xfrm>
            <a:off x="3777343" y="421887"/>
            <a:ext cx="4042417" cy="1791999"/>
          </a:xfrm>
          <a:prstGeom prst="rect">
            <a:avLst/>
          </a:prstGeom>
        </p:spPr>
      </p:pic>
    </p:spTree>
    <p:extLst>
      <p:ext uri="{BB962C8B-B14F-4D97-AF65-F5344CB8AC3E}">
        <p14:creationId xmlns:p14="http://schemas.microsoft.com/office/powerpoint/2010/main" val="25370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12047068" cy="689124"/>
          </a:xfrm>
        </p:spPr>
        <p:txBody>
          <a:bodyPr>
            <a:noAutofit/>
          </a:bodyPr>
          <a:lstStyle/>
          <a:p>
            <a:r>
              <a:rPr lang="fr-FR" sz="2200" b="1" dirty="0">
                <a:solidFill>
                  <a:schemeClr val="accent5">
                    <a:lumMod val="75000"/>
                  </a:schemeClr>
                </a:solidFill>
              </a:rPr>
              <a:t>44% des montants conventionnés concernent des projets prioritaires mis en place suite à une alerte du monde économique</a:t>
            </a:r>
            <a:endParaRPr lang="fr-NC" sz="2200" b="1" dirty="0">
              <a:solidFill>
                <a:schemeClr val="accent5">
                  <a:lumMod val="75000"/>
                </a:schemeClr>
              </a:solidFill>
            </a:endParaRPr>
          </a:p>
        </p:txBody>
      </p:sp>
      <p:sp>
        <p:nvSpPr>
          <p:cNvPr id="6" name="ZoneTexte 5">
            <a:extLst>
              <a:ext uri="{FF2B5EF4-FFF2-40B4-BE49-F238E27FC236}">
                <a16:creationId xmlns:a16="http://schemas.microsoft.com/office/drawing/2014/main" id="{B6EBCF5D-CCE6-AB05-89B0-2EBF48FB1876}"/>
              </a:ext>
            </a:extLst>
          </p:cNvPr>
          <p:cNvSpPr txBox="1"/>
          <p:nvPr/>
        </p:nvSpPr>
        <p:spPr>
          <a:xfrm>
            <a:off x="28668" y="988350"/>
            <a:ext cx="6067332" cy="3600986"/>
          </a:xfrm>
          <a:prstGeom prst="rect">
            <a:avLst/>
          </a:prstGeom>
          <a:noFill/>
        </p:spPr>
        <p:txBody>
          <a:bodyPr wrap="square" rtlCol="0">
            <a:spAutoFit/>
          </a:bodyPr>
          <a:lstStyle/>
          <a:p>
            <a:pPr algn="just"/>
            <a:r>
              <a:rPr lang="fr-FR" sz="1200" dirty="0">
                <a:latin typeface="+mj-lt"/>
              </a:rPr>
              <a:t>Sont désignés comme projets, les achats de formation par le FIAF au bénéfice des salarié(e)s du secteur privé. Ils sont divisés en quatre types de financement :</a:t>
            </a:r>
          </a:p>
          <a:p>
            <a:pPr algn="just"/>
            <a:endParaRPr lang="fr-FR" sz="1200" dirty="0">
              <a:solidFill>
                <a:schemeClr val="accent5">
                  <a:lumMod val="75000"/>
                </a:schemeClr>
              </a:solidFill>
              <a:latin typeface="+mj-lt"/>
            </a:endParaRPr>
          </a:p>
          <a:p>
            <a:pPr marL="285750" indent="-285750" algn="just">
              <a:buFontTx/>
              <a:buChar char="-"/>
            </a:pPr>
            <a:r>
              <a:rPr lang="fr-FR" sz="1200" b="1" dirty="0">
                <a:solidFill>
                  <a:schemeClr val="accent5">
                    <a:lumMod val="75000"/>
                  </a:schemeClr>
                </a:solidFill>
                <a:latin typeface="+mj-lt"/>
              </a:rPr>
              <a:t>Les projets SOF</a:t>
            </a:r>
            <a:r>
              <a:rPr lang="fr-FR" sz="1200" dirty="0">
                <a:solidFill>
                  <a:schemeClr val="accent5">
                    <a:lumMod val="75000"/>
                  </a:schemeClr>
                </a:solidFill>
                <a:latin typeface="+mj-lt"/>
              </a:rPr>
              <a:t> </a:t>
            </a:r>
            <a:r>
              <a:rPr lang="fr-FR" sz="1200" dirty="0">
                <a:latin typeface="+mj-lt"/>
              </a:rPr>
              <a:t>ou « sélection des offres de formation » font référence aux offres dont l’opportunité est déterminée à travers des enquêtes sectorielles ou des entretiens à l’initiative ou non de commanditaires extérieur(e)s.</a:t>
            </a:r>
          </a:p>
          <a:p>
            <a:pPr marL="285750" indent="-285750" algn="just">
              <a:buFontTx/>
              <a:buChar char="-"/>
            </a:pPr>
            <a:r>
              <a:rPr lang="fr-FR" sz="1200" b="1" dirty="0">
                <a:solidFill>
                  <a:schemeClr val="accent5">
                    <a:lumMod val="75000"/>
                  </a:schemeClr>
                </a:solidFill>
                <a:latin typeface="+mj-lt"/>
              </a:rPr>
              <a:t>Les projets prioritaires </a:t>
            </a:r>
            <a:r>
              <a:rPr lang="fr-FR" sz="1200" dirty="0">
                <a:latin typeface="+mj-lt"/>
              </a:rPr>
              <a:t>font référence aux offres construites à partir d'une alerte multi-</a:t>
            </a:r>
            <a:r>
              <a:rPr lang="fr-FR" sz="1200" dirty="0" err="1">
                <a:latin typeface="+mj-lt"/>
              </a:rPr>
              <a:t>eentreprises</a:t>
            </a:r>
            <a:r>
              <a:rPr lang="fr-FR" sz="1200" dirty="0">
                <a:latin typeface="+mj-lt"/>
              </a:rPr>
              <a:t>, sectorielles ou branche et utilisant des fonds non dépensés des années précédentes le cas échéant. </a:t>
            </a:r>
          </a:p>
          <a:p>
            <a:pPr marL="285750" indent="-285750" algn="just">
              <a:buFontTx/>
              <a:buChar char="-"/>
            </a:pPr>
            <a:r>
              <a:rPr lang="fr-FR" sz="1200" b="1" dirty="0">
                <a:solidFill>
                  <a:schemeClr val="accent5">
                    <a:lumMod val="75000"/>
                  </a:schemeClr>
                </a:solidFill>
                <a:latin typeface="+mj-lt"/>
              </a:rPr>
              <a:t>Les projets de branche </a:t>
            </a:r>
            <a:r>
              <a:rPr lang="fr-FR" sz="1200" dirty="0">
                <a:latin typeface="+mj-lt"/>
              </a:rPr>
              <a:t>sont des offres proposées aux entreprises sur la base d’une négociation de branche ayant donné lieu à un avenant à la convention collective.</a:t>
            </a:r>
          </a:p>
          <a:p>
            <a:pPr marL="285750" indent="-285750" algn="just">
              <a:buFontTx/>
              <a:buChar char="-"/>
            </a:pPr>
            <a:r>
              <a:rPr lang="fr-FR" sz="1200" b="1" dirty="0">
                <a:solidFill>
                  <a:schemeClr val="accent5">
                    <a:lumMod val="75000"/>
                  </a:schemeClr>
                </a:solidFill>
                <a:latin typeface="+mj-lt"/>
              </a:rPr>
              <a:t>Les projets en co-financements </a:t>
            </a:r>
            <a:r>
              <a:rPr lang="fr-FR" sz="1200" dirty="0">
                <a:latin typeface="+mj-lt"/>
              </a:rPr>
              <a:t>sont les actions financées conjointement par le FIAF et une collectivité.</a:t>
            </a:r>
          </a:p>
          <a:p>
            <a:pPr marL="285750" indent="-285750" algn="just">
              <a:buFontTx/>
              <a:buChar char="-"/>
            </a:pPr>
            <a:r>
              <a:rPr lang="fr-FR" sz="1200" b="1" dirty="0">
                <a:solidFill>
                  <a:schemeClr val="accent5">
                    <a:lumMod val="75000"/>
                  </a:schemeClr>
                </a:solidFill>
                <a:latin typeface="+mj-lt"/>
              </a:rPr>
              <a:t>Les projets « secteur formation » </a:t>
            </a:r>
            <a:r>
              <a:rPr lang="fr-FR" sz="1200" dirty="0">
                <a:latin typeface="+mj-lt"/>
              </a:rPr>
              <a:t>sont les actions conduites au profit de la montée en compétence ou du soutien aux acteurs de la formation professionnelle.</a:t>
            </a:r>
          </a:p>
          <a:p>
            <a:pPr marL="285750" indent="-285750" algn="just">
              <a:buFontTx/>
              <a:buChar char="-"/>
            </a:pPr>
            <a:r>
              <a:rPr lang="fr-FR" sz="1200" dirty="0">
                <a:latin typeface="+mj-lt"/>
              </a:rPr>
              <a:t>Aux côtés de ces projets, le FIAF a financé </a:t>
            </a:r>
            <a:r>
              <a:rPr lang="fr-FR" sz="1200" b="1" dirty="0">
                <a:solidFill>
                  <a:schemeClr val="accent5">
                    <a:lumMod val="75000"/>
                  </a:schemeClr>
                </a:solidFill>
                <a:latin typeface="+mj-lt"/>
              </a:rPr>
              <a:t>des missions d’étude et d’ingénierie </a:t>
            </a:r>
            <a:r>
              <a:rPr lang="fr-FR" sz="1200" dirty="0">
                <a:latin typeface="+mj-lt"/>
              </a:rPr>
              <a:t>en appui au déploiement des actions de la programmation. </a:t>
            </a:r>
          </a:p>
          <a:p>
            <a:pPr marL="285750" indent="-285750" algn="just">
              <a:buFontTx/>
              <a:buChar char="-"/>
            </a:pPr>
            <a:r>
              <a:rPr lang="fr-FR" sz="1200" dirty="0">
                <a:latin typeface="+mj-lt"/>
              </a:rPr>
              <a:t>Depuis 2023, deux nouveaux types de projets sont répertoriés : les projets fléchés sur les actions d’innovation et sur les parcours diplômants.</a:t>
            </a:r>
          </a:p>
        </p:txBody>
      </p:sp>
      <p:sp>
        <p:nvSpPr>
          <p:cNvPr id="4" name="ZoneTexte 3">
            <a:extLst>
              <a:ext uri="{FF2B5EF4-FFF2-40B4-BE49-F238E27FC236}">
                <a16:creationId xmlns:a16="http://schemas.microsoft.com/office/drawing/2014/main" id="{A56F37B9-AA01-A1E3-0365-8075DC6A21FE}"/>
              </a:ext>
            </a:extLst>
          </p:cNvPr>
          <p:cNvSpPr txBox="1"/>
          <p:nvPr/>
        </p:nvSpPr>
        <p:spPr>
          <a:xfrm>
            <a:off x="5569068" y="6609058"/>
            <a:ext cx="6325752" cy="261610"/>
          </a:xfrm>
          <a:prstGeom prst="rect">
            <a:avLst/>
          </a:prstGeom>
          <a:noFill/>
        </p:spPr>
        <p:txBody>
          <a:bodyPr wrap="square" rtlCol="0">
            <a:spAutoFit/>
          </a:bodyPr>
          <a:lstStyle/>
          <a:p>
            <a:r>
              <a:rPr lang="fr-FR" sz="1100" i="1" dirty="0"/>
              <a:t>Répartition des montants conventionnés par millésime et type de projet – issu du tableau de suivi facture</a:t>
            </a:r>
            <a:endParaRPr lang="fr-NC" sz="1100" i="1" dirty="0"/>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8" name="Espace réservé du numéro de diapositive 7">
            <a:extLst>
              <a:ext uri="{FF2B5EF4-FFF2-40B4-BE49-F238E27FC236}">
                <a16:creationId xmlns:a16="http://schemas.microsoft.com/office/drawing/2014/main" id="{617E2418-764D-726A-9170-DCC487A57123}"/>
              </a:ext>
            </a:extLst>
          </p:cNvPr>
          <p:cNvSpPr>
            <a:spLocks noGrp="1"/>
          </p:cNvSpPr>
          <p:nvPr>
            <p:ph type="sldNum" sz="quarter" idx="12"/>
          </p:nvPr>
        </p:nvSpPr>
        <p:spPr/>
        <p:txBody>
          <a:bodyPr/>
          <a:lstStyle/>
          <a:p>
            <a:fld id="{8DF98CC9-A4D7-47D7-B152-95CCF62D9D11}" type="slidenum">
              <a:rPr lang="fr-NC" smtClean="0"/>
              <a:t>10</a:t>
            </a:fld>
            <a:endParaRPr lang="fr-NC"/>
          </a:p>
        </p:txBody>
      </p:sp>
      <p:pic>
        <p:nvPicPr>
          <p:cNvPr id="17" name="Image 16">
            <a:extLst>
              <a:ext uri="{FF2B5EF4-FFF2-40B4-BE49-F238E27FC236}">
                <a16:creationId xmlns:a16="http://schemas.microsoft.com/office/drawing/2014/main" id="{7E1E5BFE-00E5-72F4-00B8-A888108772E4}"/>
              </a:ext>
            </a:extLst>
          </p:cNvPr>
          <p:cNvPicPr>
            <a:picLocks noChangeAspect="1"/>
          </p:cNvPicPr>
          <p:nvPr/>
        </p:nvPicPr>
        <p:blipFill>
          <a:blip r:embed="rId3"/>
          <a:stretch>
            <a:fillRect/>
          </a:stretch>
        </p:blipFill>
        <p:spPr>
          <a:xfrm>
            <a:off x="297180" y="4582137"/>
            <a:ext cx="9685020" cy="2026920"/>
          </a:xfrm>
          <a:prstGeom prst="rect">
            <a:avLst/>
          </a:prstGeom>
        </p:spPr>
      </p:pic>
      <p:pic>
        <p:nvPicPr>
          <p:cNvPr id="18" name="Image 17">
            <a:extLst>
              <a:ext uri="{FF2B5EF4-FFF2-40B4-BE49-F238E27FC236}">
                <a16:creationId xmlns:a16="http://schemas.microsoft.com/office/drawing/2014/main" id="{CA134A78-97DF-50E0-8D6F-44494506CDB6}"/>
              </a:ext>
            </a:extLst>
          </p:cNvPr>
          <p:cNvPicPr>
            <a:picLocks noChangeAspect="1"/>
          </p:cNvPicPr>
          <p:nvPr/>
        </p:nvPicPr>
        <p:blipFill>
          <a:blip r:embed="rId4"/>
          <a:stretch>
            <a:fillRect/>
          </a:stretch>
        </p:blipFill>
        <p:spPr>
          <a:xfrm>
            <a:off x="6196966" y="1403718"/>
            <a:ext cx="5801310" cy="2638773"/>
          </a:xfrm>
          <a:prstGeom prst="rect">
            <a:avLst/>
          </a:prstGeom>
        </p:spPr>
      </p:pic>
    </p:spTree>
    <p:extLst>
      <p:ext uri="{BB962C8B-B14F-4D97-AF65-F5344CB8AC3E}">
        <p14:creationId xmlns:p14="http://schemas.microsoft.com/office/powerpoint/2010/main" val="387310811"/>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12163332" cy="689124"/>
          </a:xfrm>
        </p:spPr>
        <p:txBody>
          <a:bodyPr>
            <a:noAutofit/>
          </a:bodyPr>
          <a:lstStyle/>
          <a:p>
            <a:r>
              <a:rPr lang="fr-FR" sz="2200" b="1" dirty="0">
                <a:solidFill>
                  <a:schemeClr val="accent5">
                    <a:lumMod val="75000"/>
                  </a:schemeClr>
                </a:solidFill>
              </a:rPr>
              <a:t>Une action complétée par la prise en charge des frais annexes mais qui reste encore en retrait</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 name="Espace réservé du numéro de diapositive 2">
            <a:extLst>
              <a:ext uri="{FF2B5EF4-FFF2-40B4-BE49-F238E27FC236}">
                <a16:creationId xmlns:a16="http://schemas.microsoft.com/office/drawing/2014/main" id="{0DE8E490-DEF2-A270-062B-3B56D96D0261}"/>
              </a:ext>
            </a:extLst>
          </p:cNvPr>
          <p:cNvSpPr>
            <a:spLocks noGrp="1"/>
          </p:cNvSpPr>
          <p:nvPr>
            <p:ph type="sldNum" sz="quarter" idx="12"/>
          </p:nvPr>
        </p:nvSpPr>
        <p:spPr/>
        <p:txBody>
          <a:bodyPr/>
          <a:lstStyle/>
          <a:p>
            <a:fld id="{8DF98CC9-A4D7-47D7-B152-95CCF62D9D11}" type="slidenum">
              <a:rPr lang="fr-NC" smtClean="0"/>
              <a:t>11</a:t>
            </a:fld>
            <a:endParaRPr lang="fr-NC"/>
          </a:p>
        </p:txBody>
      </p:sp>
      <p:sp>
        <p:nvSpPr>
          <p:cNvPr id="5" name="ZoneTexte 4">
            <a:extLst>
              <a:ext uri="{FF2B5EF4-FFF2-40B4-BE49-F238E27FC236}">
                <a16:creationId xmlns:a16="http://schemas.microsoft.com/office/drawing/2014/main" id="{E6FAA2E8-8C33-FBFE-553D-708E2B1F0BF2}"/>
              </a:ext>
            </a:extLst>
          </p:cNvPr>
          <p:cNvSpPr txBox="1"/>
          <p:nvPr/>
        </p:nvSpPr>
        <p:spPr>
          <a:xfrm>
            <a:off x="103577" y="1145749"/>
            <a:ext cx="6331525" cy="2908489"/>
          </a:xfrm>
          <a:prstGeom prst="rect">
            <a:avLst/>
          </a:prstGeom>
          <a:noFill/>
        </p:spPr>
        <p:txBody>
          <a:bodyPr wrap="square" rtlCol="0">
            <a:spAutoFit/>
          </a:bodyPr>
          <a:lstStyle/>
          <a:p>
            <a:pPr marL="285750" indent="-285750" algn="just">
              <a:buFont typeface="Wingdings" panose="05000000000000000000" pitchFamily="2" charset="2"/>
              <a:buChar char="§"/>
            </a:pPr>
            <a:r>
              <a:rPr lang="fr-FR" sz="1200" dirty="0">
                <a:latin typeface="+mj-lt"/>
              </a:rPr>
              <a:t>Entre </a:t>
            </a:r>
            <a:r>
              <a:rPr lang="fr-FR" sz="1200" b="1" dirty="0">
                <a:solidFill>
                  <a:schemeClr val="accent1"/>
                </a:solidFill>
                <a:latin typeface="+mj-lt"/>
              </a:rPr>
              <a:t>2017 et 2023 ce sont 75 354 348 XPF </a:t>
            </a:r>
            <a:r>
              <a:rPr lang="fr-FR" sz="1200" dirty="0">
                <a:latin typeface="+mj-lt"/>
              </a:rPr>
              <a:t>qui ont été consacrés à la </a:t>
            </a:r>
            <a:r>
              <a:rPr lang="fr-FR" sz="1200" b="1" dirty="0">
                <a:solidFill>
                  <a:schemeClr val="accent1"/>
                </a:solidFill>
                <a:latin typeface="+mj-lt"/>
              </a:rPr>
              <a:t>prise en charge des frais annexes </a:t>
            </a:r>
            <a:r>
              <a:rPr lang="fr-FR" sz="1200" dirty="0">
                <a:latin typeface="+mj-lt"/>
              </a:rPr>
              <a:t>liés à une action de la programmation. Dans 97% des cas il s’agissait de la prise en charge de la rémunération du stagiaire.</a:t>
            </a:r>
          </a:p>
          <a:p>
            <a:pPr algn="just"/>
            <a:endParaRPr lang="fr-FR" sz="1200" dirty="0">
              <a:latin typeface="+mj-lt"/>
            </a:endParaRPr>
          </a:p>
          <a:p>
            <a:pPr marL="285750" indent="-285750" algn="just">
              <a:buFont typeface="Wingdings" panose="05000000000000000000" pitchFamily="2" charset="2"/>
              <a:buChar char="§"/>
            </a:pPr>
            <a:r>
              <a:rPr lang="fr-FR" sz="1200" dirty="0">
                <a:latin typeface="+mj-lt"/>
              </a:rPr>
              <a:t>Cela concernait </a:t>
            </a:r>
            <a:r>
              <a:rPr lang="fr-FR" sz="1200" b="1" dirty="0">
                <a:solidFill>
                  <a:schemeClr val="accent1"/>
                </a:solidFill>
                <a:latin typeface="+mj-lt"/>
              </a:rPr>
              <a:t>852 stagiaires pour 326 entreprises, dont 59% étaient des entreprises de moins de 10 salarié(e)s.</a:t>
            </a:r>
          </a:p>
          <a:p>
            <a:pPr marL="285750" indent="-285750" algn="just">
              <a:buFont typeface="Wingdings" panose="05000000000000000000" pitchFamily="2" charset="2"/>
              <a:buChar char="§"/>
            </a:pPr>
            <a:endParaRPr lang="fr-FR" sz="1200" dirty="0">
              <a:solidFill>
                <a:schemeClr val="accent1"/>
              </a:solidFill>
              <a:latin typeface="+mj-lt"/>
            </a:endParaRPr>
          </a:p>
          <a:p>
            <a:pPr marL="285750" indent="-285750" algn="just">
              <a:buFont typeface="Wingdings" panose="05000000000000000000" pitchFamily="2" charset="2"/>
              <a:buChar char="§"/>
            </a:pPr>
            <a:r>
              <a:rPr lang="fr-FR" sz="1200" b="1" dirty="0">
                <a:solidFill>
                  <a:schemeClr val="accent1"/>
                </a:solidFill>
                <a:latin typeface="+mj-lt"/>
              </a:rPr>
              <a:t>Une pratique en deçà de ce qu’on peut observer par ailleurs dans le pôle financement des plans de formation </a:t>
            </a:r>
            <a:r>
              <a:rPr lang="fr-FR" sz="1200" dirty="0">
                <a:latin typeface="+mj-lt"/>
              </a:rPr>
              <a:t>dont la prise en charge des frais annexes concernait, pour la même période, 66% des stagiaires (contre 16% pour la programmation) et 82% des entreprises contre 33% pour la programmation.</a:t>
            </a:r>
          </a:p>
          <a:p>
            <a:pPr algn="just"/>
            <a:r>
              <a:rPr lang="fr-FR" sz="1200" dirty="0">
                <a:latin typeface="+mj-lt"/>
              </a:rPr>
              <a:t> </a:t>
            </a:r>
          </a:p>
          <a:p>
            <a:pPr marL="285750" indent="-285750" algn="just">
              <a:buFont typeface="Wingdings" panose="05000000000000000000" pitchFamily="2" charset="2"/>
              <a:buChar char="§"/>
            </a:pPr>
            <a:r>
              <a:rPr lang="fr-FR" sz="1200" dirty="0">
                <a:latin typeface="+mj-lt"/>
              </a:rPr>
              <a:t>Des recours qui diffèrent largement en fonction du secteur d’activité, particulièrement fort pour le secteur des transports et de la santé, beaucoup plus en retrait dans le secteur pour le commerce et de l’hébergement restauration</a:t>
            </a:r>
            <a:r>
              <a:rPr lang="fr-FR" sz="1500" dirty="0">
                <a:latin typeface="+mj-lt"/>
              </a:rPr>
              <a:t>. </a:t>
            </a:r>
          </a:p>
        </p:txBody>
      </p:sp>
      <p:sp>
        <p:nvSpPr>
          <p:cNvPr id="9" name="ZoneTexte 8">
            <a:extLst>
              <a:ext uri="{FF2B5EF4-FFF2-40B4-BE49-F238E27FC236}">
                <a16:creationId xmlns:a16="http://schemas.microsoft.com/office/drawing/2014/main" id="{73A72436-C125-ACBB-05A9-BE0BEFD9DCCA}"/>
              </a:ext>
            </a:extLst>
          </p:cNvPr>
          <p:cNvSpPr txBox="1"/>
          <p:nvPr/>
        </p:nvSpPr>
        <p:spPr>
          <a:xfrm>
            <a:off x="555172" y="4142672"/>
            <a:ext cx="4904725" cy="461665"/>
          </a:xfrm>
          <a:prstGeom prst="rect">
            <a:avLst/>
          </a:prstGeom>
          <a:noFill/>
        </p:spPr>
        <p:txBody>
          <a:bodyPr wrap="square" rtlCol="0">
            <a:spAutoFit/>
          </a:bodyPr>
          <a:lstStyle/>
          <a:p>
            <a:r>
              <a:rPr lang="fr-FR" sz="1200" i="1" dirty="0">
                <a:latin typeface="+mj-lt"/>
              </a:rPr>
              <a:t>Comparatif de la prise en charge des frais annexes entre les actions de la programmation et le pôle financement des plans de formation</a:t>
            </a:r>
            <a:endParaRPr lang="fr-NC" sz="1200" i="1" dirty="0">
              <a:latin typeface="+mj-lt"/>
            </a:endParaRPr>
          </a:p>
        </p:txBody>
      </p:sp>
      <p:pic>
        <p:nvPicPr>
          <p:cNvPr id="6" name="Image 5">
            <a:extLst>
              <a:ext uri="{FF2B5EF4-FFF2-40B4-BE49-F238E27FC236}">
                <a16:creationId xmlns:a16="http://schemas.microsoft.com/office/drawing/2014/main" id="{E8D8A21A-6642-E7B2-BB5D-1FBC6409FB8B}"/>
              </a:ext>
            </a:extLst>
          </p:cNvPr>
          <p:cNvPicPr>
            <a:picLocks noChangeAspect="1"/>
          </p:cNvPicPr>
          <p:nvPr/>
        </p:nvPicPr>
        <p:blipFill>
          <a:blip r:embed="rId4"/>
          <a:stretch>
            <a:fillRect/>
          </a:stretch>
        </p:blipFill>
        <p:spPr>
          <a:xfrm>
            <a:off x="6462256" y="1015787"/>
            <a:ext cx="5626167" cy="3459244"/>
          </a:xfrm>
          <a:prstGeom prst="rect">
            <a:avLst/>
          </a:prstGeom>
        </p:spPr>
      </p:pic>
      <p:pic>
        <p:nvPicPr>
          <p:cNvPr id="10" name="Image 9">
            <a:extLst>
              <a:ext uri="{FF2B5EF4-FFF2-40B4-BE49-F238E27FC236}">
                <a16:creationId xmlns:a16="http://schemas.microsoft.com/office/drawing/2014/main" id="{6353EE95-2CD3-9F11-744C-FAC9BC009E3A}"/>
              </a:ext>
            </a:extLst>
          </p:cNvPr>
          <p:cNvPicPr>
            <a:picLocks noChangeAspect="1"/>
          </p:cNvPicPr>
          <p:nvPr/>
        </p:nvPicPr>
        <p:blipFill>
          <a:blip r:embed="rId5"/>
          <a:stretch>
            <a:fillRect/>
          </a:stretch>
        </p:blipFill>
        <p:spPr>
          <a:xfrm>
            <a:off x="152113" y="4692771"/>
            <a:ext cx="7226210" cy="2028704"/>
          </a:xfrm>
          <a:prstGeom prst="rect">
            <a:avLst/>
          </a:prstGeom>
        </p:spPr>
      </p:pic>
    </p:spTree>
    <p:extLst>
      <p:ext uri="{BB962C8B-B14F-4D97-AF65-F5344CB8AC3E}">
        <p14:creationId xmlns:p14="http://schemas.microsoft.com/office/powerpoint/2010/main" val="1232238162"/>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680 actions de formation mises en œuvre entre 2017 et 2023</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8" name="ZoneTexte 7">
            <a:extLst>
              <a:ext uri="{FF2B5EF4-FFF2-40B4-BE49-F238E27FC236}">
                <a16:creationId xmlns:a16="http://schemas.microsoft.com/office/drawing/2014/main" id="{04AA08DA-B3E3-E8B3-06CC-1F33BF94FB88}"/>
              </a:ext>
            </a:extLst>
          </p:cNvPr>
          <p:cNvSpPr txBox="1"/>
          <p:nvPr/>
        </p:nvSpPr>
        <p:spPr>
          <a:xfrm>
            <a:off x="113809" y="852918"/>
            <a:ext cx="7529129" cy="2923877"/>
          </a:xfrm>
          <a:prstGeom prst="rect">
            <a:avLst/>
          </a:prstGeom>
          <a:noFill/>
        </p:spPr>
        <p:txBody>
          <a:bodyPr wrap="square" rtlCol="0">
            <a:spAutoFit/>
          </a:bodyPr>
          <a:lstStyle/>
          <a:p>
            <a:pPr marL="285750" indent="-285750" algn="just">
              <a:buFont typeface="Wingdings" panose="05000000000000000000" pitchFamily="2" charset="2"/>
              <a:buChar char="§"/>
            </a:pPr>
            <a:r>
              <a:rPr lang="fr-FR" sz="1300" dirty="0">
                <a:latin typeface="+mj-lt"/>
              </a:rPr>
              <a:t>Au total ce sont </a:t>
            </a:r>
            <a:r>
              <a:rPr lang="fr-FR" sz="1300" b="1" dirty="0">
                <a:solidFill>
                  <a:schemeClr val="accent5">
                    <a:lumMod val="75000"/>
                  </a:schemeClr>
                </a:solidFill>
                <a:latin typeface="+mj-lt"/>
              </a:rPr>
              <a:t>556 actions de formation collectives </a:t>
            </a:r>
            <a:r>
              <a:rPr lang="fr-FR" sz="1300" dirty="0">
                <a:latin typeface="+mj-lt"/>
              </a:rPr>
              <a:t>qui ont été mises en œuvre entre 2017 et 2023, auxquelles s’ajoutent </a:t>
            </a:r>
            <a:r>
              <a:rPr lang="fr-FR" sz="1300" b="1" dirty="0">
                <a:solidFill>
                  <a:schemeClr val="accent5">
                    <a:lumMod val="75000"/>
                  </a:schemeClr>
                </a:solidFill>
                <a:latin typeface="+mj-lt"/>
              </a:rPr>
              <a:t>124 accompagnements individualisés </a:t>
            </a:r>
            <a:r>
              <a:rPr lang="fr-FR" sz="1300" dirty="0">
                <a:latin typeface="+mj-lt"/>
              </a:rPr>
              <a:t>mis en place depuis 2021.</a:t>
            </a:r>
          </a:p>
          <a:p>
            <a:pPr marL="285750" indent="-285750" algn="just">
              <a:buFont typeface="Wingdings" panose="05000000000000000000" pitchFamily="2" charset="2"/>
              <a:buChar char="§"/>
            </a:pPr>
            <a:endParaRPr lang="fr-FR" sz="1300" dirty="0">
              <a:latin typeface="+mj-lt"/>
            </a:endParaRPr>
          </a:p>
          <a:p>
            <a:pPr marL="285750" indent="-285750" algn="just">
              <a:buFont typeface="Wingdings" panose="05000000000000000000" pitchFamily="2" charset="2"/>
              <a:buChar char="§"/>
            </a:pPr>
            <a:r>
              <a:rPr lang="fr-FR" sz="1300" dirty="0">
                <a:latin typeface="+mj-lt"/>
              </a:rPr>
              <a:t>En plus de ces actions réalisées, 41 actions programmées ont été annulées, 54 reportées ou en attente de dates, 60 sont programmées, 27 sont en cours de réalisation à la date de l’étude. Le </a:t>
            </a:r>
            <a:r>
              <a:rPr lang="fr-FR" sz="1300" b="1" dirty="0">
                <a:solidFill>
                  <a:schemeClr val="accent5">
                    <a:lumMod val="75000"/>
                  </a:schemeClr>
                </a:solidFill>
                <a:latin typeface="+mj-lt"/>
              </a:rPr>
              <a:t>taux de réalisation s’élève au 31/03/2023 à 85%. </a:t>
            </a:r>
          </a:p>
          <a:p>
            <a:pPr marL="285750" indent="-285750" algn="just">
              <a:buFont typeface="Wingdings" panose="05000000000000000000" pitchFamily="2" charset="2"/>
              <a:buChar char="§"/>
            </a:pPr>
            <a:endParaRPr lang="fr-FR" sz="1300" b="1" dirty="0">
              <a:solidFill>
                <a:schemeClr val="accent5">
                  <a:lumMod val="75000"/>
                </a:schemeClr>
              </a:solidFill>
              <a:latin typeface="+mj-lt"/>
            </a:endParaRPr>
          </a:p>
          <a:p>
            <a:pPr marL="285750" indent="-285750" algn="just">
              <a:buFont typeface="Wingdings" panose="05000000000000000000" pitchFamily="2" charset="2"/>
              <a:buChar char="§"/>
            </a:pPr>
            <a:r>
              <a:rPr lang="fr-FR" sz="1300" dirty="0">
                <a:latin typeface="+mj-lt"/>
              </a:rPr>
              <a:t>L’année 2019 a été particulièrement exceptionnelle à la fois en nombre d’actions mises en œuvre et en nombre d’heures de formation financées (plus de 55 000 heures). A noter que toutes les actions conventionnées en 2022 et 2023 n’ont pas encore mises en œuvre à ce jour. Le chiffre indiqué ici est l’état de situation au 31/03/2023. </a:t>
            </a:r>
          </a:p>
          <a:p>
            <a:pPr marL="285750" indent="-285750" algn="just">
              <a:buFont typeface="Wingdings" panose="05000000000000000000" pitchFamily="2" charset="2"/>
              <a:buChar char="§"/>
            </a:pPr>
            <a:endParaRPr lang="fr-FR" sz="1300" b="1" dirty="0">
              <a:solidFill>
                <a:schemeClr val="accent5">
                  <a:lumMod val="75000"/>
                </a:schemeClr>
              </a:solidFill>
              <a:latin typeface="+mj-lt"/>
            </a:endParaRPr>
          </a:p>
          <a:p>
            <a:pPr algn="just"/>
            <a:endParaRPr lang="fr-FR" sz="1200" b="1" dirty="0">
              <a:solidFill>
                <a:schemeClr val="accent5">
                  <a:lumMod val="75000"/>
                </a:schemeClr>
              </a:solidFill>
              <a:latin typeface="+mj-lt"/>
            </a:endParaRPr>
          </a:p>
          <a:p>
            <a:pPr algn="just"/>
            <a:endParaRPr lang="fr-NC" sz="1600" b="1" dirty="0">
              <a:solidFill>
                <a:schemeClr val="accent5">
                  <a:lumMod val="75000"/>
                </a:schemeClr>
              </a:solidFill>
              <a:latin typeface="+mj-lt"/>
            </a:endParaRPr>
          </a:p>
        </p:txBody>
      </p:sp>
      <p:sp>
        <p:nvSpPr>
          <p:cNvPr id="3" name="Espace réservé du numéro de diapositive 2">
            <a:extLst>
              <a:ext uri="{FF2B5EF4-FFF2-40B4-BE49-F238E27FC236}">
                <a16:creationId xmlns:a16="http://schemas.microsoft.com/office/drawing/2014/main" id="{0DE8E490-DEF2-A270-062B-3B56D96D0261}"/>
              </a:ext>
            </a:extLst>
          </p:cNvPr>
          <p:cNvSpPr>
            <a:spLocks noGrp="1"/>
          </p:cNvSpPr>
          <p:nvPr>
            <p:ph type="sldNum" sz="quarter" idx="12"/>
          </p:nvPr>
        </p:nvSpPr>
        <p:spPr/>
        <p:txBody>
          <a:bodyPr/>
          <a:lstStyle/>
          <a:p>
            <a:fld id="{8DF98CC9-A4D7-47D7-B152-95CCF62D9D11}" type="slidenum">
              <a:rPr lang="fr-NC" smtClean="0"/>
              <a:t>12</a:t>
            </a:fld>
            <a:endParaRPr lang="fr-NC" dirty="0"/>
          </a:p>
        </p:txBody>
      </p:sp>
      <p:pic>
        <p:nvPicPr>
          <p:cNvPr id="5" name="Image 4">
            <a:extLst>
              <a:ext uri="{FF2B5EF4-FFF2-40B4-BE49-F238E27FC236}">
                <a16:creationId xmlns:a16="http://schemas.microsoft.com/office/drawing/2014/main" id="{E8502175-4C97-3553-6860-CA7650CE243A}"/>
              </a:ext>
            </a:extLst>
          </p:cNvPr>
          <p:cNvPicPr>
            <a:picLocks noChangeAspect="1"/>
          </p:cNvPicPr>
          <p:nvPr/>
        </p:nvPicPr>
        <p:blipFill>
          <a:blip r:embed="rId4"/>
          <a:stretch>
            <a:fillRect/>
          </a:stretch>
        </p:blipFill>
        <p:spPr>
          <a:xfrm>
            <a:off x="7812156" y="1030520"/>
            <a:ext cx="4266035" cy="2568674"/>
          </a:xfrm>
          <a:prstGeom prst="rect">
            <a:avLst/>
          </a:prstGeom>
        </p:spPr>
      </p:pic>
      <p:pic>
        <p:nvPicPr>
          <p:cNvPr id="4" name="Image 3">
            <a:extLst>
              <a:ext uri="{FF2B5EF4-FFF2-40B4-BE49-F238E27FC236}">
                <a16:creationId xmlns:a16="http://schemas.microsoft.com/office/drawing/2014/main" id="{A3E8C149-324E-6306-CD48-B901C91F17BC}"/>
              </a:ext>
            </a:extLst>
          </p:cNvPr>
          <p:cNvPicPr>
            <a:picLocks noChangeAspect="1"/>
          </p:cNvPicPr>
          <p:nvPr/>
        </p:nvPicPr>
        <p:blipFill>
          <a:blip r:embed="rId5"/>
          <a:stretch>
            <a:fillRect/>
          </a:stretch>
        </p:blipFill>
        <p:spPr>
          <a:xfrm>
            <a:off x="6299128" y="4061598"/>
            <a:ext cx="5816089" cy="1519971"/>
          </a:xfrm>
          <a:prstGeom prst="rect">
            <a:avLst/>
          </a:prstGeom>
        </p:spPr>
      </p:pic>
      <p:pic>
        <p:nvPicPr>
          <p:cNvPr id="12" name="Image 11">
            <a:extLst>
              <a:ext uri="{FF2B5EF4-FFF2-40B4-BE49-F238E27FC236}">
                <a16:creationId xmlns:a16="http://schemas.microsoft.com/office/drawing/2014/main" id="{6024EB27-4660-2089-91C6-E58179D11B4A}"/>
              </a:ext>
            </a:extLst>
          </p:cNvPr>
          <p:cNvPicPr>
            <a:picLocks noChangeAspect="1"/>
          </p:cNvPicPr>
          <p:nvPr/>
        </p:nvPicPr>
        <p:blipFill>
          <a:blip r:embed="rId6"/>
          <a:stretch>
            <a:fillRect/>
          </a:stretch>
        </p:blipFill>
        <p:spPr>
          <a:xfrm>
            <a:off x="76783" y="3179490"/>
            <a:ext cx="6096528" cy="3560373"/>
          </a:xfrm>
          <a:prstGeom prst="rect">
            <a:avLst/>
          </a:prstGeom>
        </p:spPr>
      </p:pic>
    </p:spTree>
    <p:extLst>
      <p:ext uri="{BB962C8B-B14F-4D97-AF65-F5344CB8AC3E}">
        <p14:creationId xmlns:p14="http://schemas.microsoft.com/office/powerpoint/2010/main" val="20148132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Taux de remplissage des formations financées dans le cadre de la programmation</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4" name="ZoneTexte 3">
            <a:extLst>
              <a:ext uri="{FF2B5EF4-FFF2-40B4-BE49-F238E27FC236}">
                <a16:creationId xmlns:a16="http://schemas.microsoft.com/office/drawing/2014/main" id="{13DF7030-CCB9-207A-9097-1242D2F6E6E0}"/>
              </a:ext>
            </a:extLst>
          </p:cNvPr>
          <p:cNvSpPr txBox="1"/>
          <p:nvPr/>
        </p:nvSpPr>
        <p:spPr>
          <a:xfrm>
            <a:off x="366572" y="1093966"/>
            <a:ext cx="6371112" cy="4185761"/>
          </a:xfrm>
          <a:prstGeom prst="rect">
            <a:avLst/>
          </a:prstGeom>
          <a:noFill/>
        </p:spPr>
        <p:txBody>
          <a:bodyPr wrap="square" rtlCol="0">
            <a:spAutoFit/>
          </a:bodyPr>
          <a:lstStyle/>
          <a:p>
            <a:pPr algn="just"/>
            <a:r>
              <a:rPr lang="fr-FR" sz="1400" b="1" dirty="0">
                <a:solidFill>
                  <a:schemeClr val="accent5">
                    <a:lumMod val="75000"/>
                  </a:schemeClr>
                </a:solidFill>
                <a:latin typeface="+mj-lt"/>
              </a:rPr>
              <a:t>Sur la période 2017-2023, le taux de remplissage moyen est de 81% </a:t>
            </a:r>
            <a:r>
              <a:rPr lang="fr-FR" sz="1400" dirty="0">
                <a:latin typeface="+mj-lt"/>
              </a:rPr>
              <a:t>cela signifie que 81% des places financées ont effectivement été occupées par un(e) stagiaire participant(e). Ce taux varie sensiblement d’une année sur l’autre. </a:t>
            </a:r>
          </a:p>
          <a:p>
            <a:pPr algn="just"/>
            <a:endParaRPr lang="fr-FR" sz="1400" dirty="0">
              <a:latin typeface="+mj-lt"/>
            </a:endParaRPr>
          </a:p>
          <a:p>
            <a:pPr algn="just"/>
            <a:r>
              <a:rPr lang="fr-FR" sz="1400" dirty="0">
                <a:latin typeface="+mj-lt"/>
              </a:rPr>
              <a:t>On observe néanmoins :</a:t>
            </a:r>
          </a:p>
          <a:p>
            <a:pPr marL="285750" indent="-285750" algn="just">
              <a:buFont typeface="Wingdings" panose="05000000000000000000" pitchFamily="2" charset="2"/>
              <a:buChar char="§"/>
            </a:pPr>
            <a:r>
              <a:rPr lang="fr-FR" sz="1400" dirty="0">
                <a:latin typeface="+mj-lt"/>
              </a:rPr>
              <a:t>Un taux de remplissage sensiblement plus élevé pour les actions « individuelles » que pour les actions collectives (98% contre 81%)</a:t>
            </a:r>
          </a:p>
          <a:p>
            <a:pPr marL="285750" indent="-285750" algn="just">
              <a:buFont typeface="Wingdings" panose="05000000000000000000" pitchFamily="2" charset="2"/>
              <a:buChar char="§"/>
            </a:pPr>
            <a:r>
              <a:rPr lang="fr-FR" sz="1400" dirty="0">
                <a:latin typeface="+mj-lt"/>
              </a:rPr>
              <a:t>Sur une moyenne de longue période, ce taux varie en fonction des secteurs d’activité visés par les formations (le secteur du BTP et de l’agriculture notamment sont des secteurs où le taux de remplissage est plus faible) et le caractère réglementaire ou non de la formation (on observe un taux de remplissage un peu plus élevé pour les formations réglementaires).</a:t>
            </a:r>
          </a:p>
          <a:p>
            <a:pPr algn="just"/>
            <a:endParaRPr lang="fr-FR" sz="1400" dirty="0">
              <a:latin typeface="+mj-lt"/>
            </a:endParaRPr>
          </a:p>
          <a:p>
            <a:pPr algn="just"/>
            <a:r>
              <a:rPr lang="fr-FR" sz="1400" dirty="0">
                <a:latin typeface="+mj-lt"/>
              </a:rPr>
              <a:t>A noter que depuis 2022 on obverse une progression significative du taux de remplissage. En effet, le rôle des commanditaires a été renforcé, et la phase de rédaction du cahier des charges comporte à présent une identification forte des publics. Les formations ne démarrent qu’à condition de remplissage à 100%. Ces modifications ont eu lieu au cours de l’année 2023 et commencent à porter leurs fruits.</a:t>
            </a:r>
          </a:p>
        </p:txBody>
      </p:sp>
      <p:sp>
        <p:nvSpPr>
          <p:cNvPr id="3" name="Espace réservé du numéro de diapositive 2">
            <a:extLst>
              <a:ext uri="{FF2B5EF4-FFF2-40B4-BE49-F238E27FC236}">
                <a16:creationId xmlns:a16="http://schemas.microsoft.com/office/drawing/2014/main" id="{1ABEEDBA-E10F-7D33-6DA0-1C37D27AF8DB}"/>
              </a:ext>
            </a:extLst>
          </p:cNvPr>
          <p:cNvSpPr>
            <a:spLocks noGrp="1"/>
          </p:cNvSpPr>
          <p:nvPr>
            <p:ph type="sldNum" sz="quarter" idx="12"/>
          </p:nvPr>
        </p:nvSpPr>
        <p:spPr/>
        <p:txBody>
          <a:bodyPr/>
          <a:lstStyle/>
          <a:p>
            <a:fld id="{8DF98CC9-A4D7-47D7-B152-95CCF62D9D11}" type="slidenum">
              <a:rPr lang="fr-NC" smtClean="0"/>
              <a:t>13</a:t>
            </a:fld>
            <a:endParaRPr lang="fr-NC"/>
          </a:p>
        </p:txBody>
      </p:sp>
      <p:sp>
        <p:nvSpPr>
          <p:cNvPr id="11" name="ZoneTexte 10">
            <a:extLst>
              <a:ext uri="{FF2B5EF4-FFF2-40B4-BE49-F238E27FC236}">
                <a16:creationId xmlns:a16="http://schemas.microsoft.com/office/drawing/2014/main" id="{56F40C3E-AACA-D3AC-A5E3-67DE1FF082CA}"/>
              </a:ext>
            </a:extLst>
          </p:cNvPr>
          <p:cNvSpPr txBox="1"/>
          <p:nvPr/>
        </p:nvSpPr>
        <p:spPr>
          <a:xfrm>
            <a:off x="2955629" y="5483416"/>
            <a:ext cx="8528799" cy="307777"/>
          </a:xfrm>
          <a:prstGeom prst="rect">
            <a:avLst/>
          </a:prstGeom>
          <a:noFill/>
        </p:spPr>
        <p:txBody>
          <a:bodyPr wrap="square" rtlCol="0">
            <a:spAutoFit/>
          </a:bodyPr>
          <a:lstStyle/>
          <a:p>
            <a:pPr algn="ctr"/>
            <a:r>
              <a:rPr lang="fr-FR" sz="1400" dirty="0">
                <a:latin typeface="+mj-lt"/>
              </a:rPr>
              <a:t>Evolution du taux de remplissage par année de conventionnement (sur la base des actions réalisées au 31/03/2023)</a:t>
            </a:r>
          </a:p>
        </p:txBody>
      </p:sp>
      <p:pic>
        <p:nvPicPr>
          <p:cNvPr id="6" name="Image 5">
            <a:extLst>
              <a:ext uri="{FF2B5EF4-FFF2-40B4-BE49-F238E27FC236}">
                <a16:creationId xmlns:a16="http://schemas.microsoft.com/office/drawing/2014/main" id="{C8B17484-C117-18FB-7766-AD045C8FBF10}"/>
              </a:ext>
            </a:extLst>
          </p:cNvPr>
          <p:cNvPicPr>
            <a:picLocks noChangeAspect="1"/>
          </p:cNvPicPr>
          <p:nvPr/>
        </p:nvPicPr>
        <p:blipFill>
          <a:blip r:embed="rId3"/>
          <a:stretch>
            <a:fillRect/>
          </a:stretch>
        </p:blipFill>
        <p:spPr>
          <a:xfrm>
            <a:off x="183286" y="5805305"/>
            <a:ext cx="11825428" cy="551045"/>
          </a:xfrm>
          <a:prstGeom prst="rect">
            <a:avLst/>
          </a:prstGeom>
        </p:spPr>
      </p:pic>
      <p:pic>
        <p:nvPicPr>
          <p:cNvPr id="5" name="Image 4">
            <a:extLst>
              <a:ext uri="{FF2B5EF4-FFF2-40B4-BE49-F238E27FC236}">
                <a16:creationId xmlns:a16="http://schemas.microsoft.com/office/drawing/2014/main" id="{13C41171-C07C-C570-4F61-A9B9A30C1EC4}"/>
              </a:ext>
            </a:extLst>
          </p:cNvPr>
          <p:cNvPicPr>
            <a:picLocks noChangeAspect="1"/>
          </p:cNvPicPr>
          <p:nvPr/>
        </p:nvPicPr>
        <p:blipFill>
          <a:blip r:embed="rId4"/>
          <a:stretch>
            <a:fillRect/>
          </a:stretch>
        </p:blipFill>
        <p:spPr>
          <a:xfrm>
            <a:off x="6927246" y="1374584"/>
            <a:ext cx="4785775" cy="2975106"/>
          </a:xfrm>
          <a:prstGeom prst="rect">
            <a:avLst/>
          </a:prstGeom>
        </p:spPr>
      </p:pic>
      <p:sp>
        <p:nvSpPr>
          <p:cNvPr id="10" name="ZoneTexte 9">
            <a:extLst>
              <a:ext uri="{FF2B5EF4-FFF2-40B4-BE49-F238E27FC236}">
                <a16:creationId xmlns:a16="http://schemas.microsoft.com/office/drawing/2014/main" id="{706FA699-A3E0-5E12-678A-EEDCD48E2233}"/>
              </a:ext>
            </a:extLst>
          </p:cNvPr>
          <p:cNvSpPr txBox="1"/>
          <p:nvPr/>
        </p:nvSpPr>
        <p:spPr>
          <a:xfrm>
            <a:off x="8752917" y="2334125"/>
            <a:ext cx="1205681" cy="230832"/>
          </a:xfrm>
          <a:prstGeom prst="rect">
            <a:avLst/>
          </a:prstGeom>
          <a:noFill/>
        </p:spPr>
        <p:txBody>
          <a:bodyPr wrap="square" rtlCol="0">
            <a:spAutoFit/>
          </a:bodyPr>
          <a:lstStyle/>
          <a:p>
            <a:r>
              <a:rPr lang="fr-FR" sz="900" dirty="0">
                <a:solidFill>
                  <a:schemeClr val="accent2">
                    <a:lumMod val="60000"/>
                    <a:lumOff val="40000"/>
                  </a:schemeClr>
                </a:solidFill>
              </a:rPr>
              <a:t>674</a:t>
            </a:r>
          </a:p>
        </p:txBody>
      </p:sp>
    </p:spTree>
    <p:extLst>
      <p:ext uri="{BB962C8B-B14F-4D97-AF65-F5344CB8AC3E}">
        <p14:creationId xmlns:p14="http://schemas.microsoft.com/office/powerpoint/2010/main" val="2989222200"/>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Taux de participation</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2" name="ZoneTexte 11">
            <a:extLst>
              <a:ext uri="{FF2B5EF4-FFF2-40B4-BE49-F238E27FC236}">
                <a16:creationId xmlns:a16="http://schemas.microsoft.com/office/drawing/2014/main" id="{83730A66-A8D4-3492-D15E-AF2454051E18}"/>
              </a:ext>
            </a:extLst>
          </p:cNvPr>
          <p:cNvSpPr txBox="1"/>
          <p:nvPr/>
        </p:nvSpPr>
        <p:spPr>
          <a:xfrm>
            <a:off x="283029" y="1306103"/>
            <a:ext cx="11169945" cy="1015663"/>
          </a:xfrm>
          <a:prstGeom prst="rect">
            <a:avLst/>
          </a:prstGeom>
          <a:noFill/>
        </p:spPr>
        <p:txBody>
          <a:bodyPr wrap="square" rtlCol="0">
            <a:spAutoFit/>
          </a:bodyPr>
          <a:lstStyle/>
          <a:p>
            <a:pPr algn="just"/>
            <a:r>
              <a:rPr lang="fr-FR" sz="1500" b="1" dirty="0">
                <a:solidFill>
                  <a:schemeClr val="accent1"/>
                </a:solidFill>
                <a:latin typeface="+mj-lt"/>
              </a:rPr>
              <a:t>Un taux de participation aux actions financées dans le cadre de la programmation qui s’élève à 95% sur la période</a:t>
            </a:r>
            <a:r>
              <a:rPr lang="fr-FR" sz="1500" dirty="0">
                <a:latin typeface="+mj-lt"/>
              </a:rPr>
              <a:t>, ce qui signifie que 95% des stagiaires inscrit(e)s à une action dans le cadre de la programmation, l’ont effectivement suivie.</a:t>
            </a:r>
          </a:p>
          <a:p>
            <a:pPr algn="just"/>
            <a:endParaRPr lang="fr-FR" sz="1500" dirty="0">
              <a:latin typeface="+mj-lt"/>
            </a:endParaRPr>
          </a:p>
          <a:p>
            <a:pPr algn="just"/>
            <a:r>
              <a:rPr lang="fr-FR" sz="1500" dirty="0">
                <a:latin typeface="+mj-lt"/>
              </a:rPr>
              <a:t>En dehors d’une baisse conjoncturelle observée en 2021, </a:t>
            </a:r>
            <a:r>
              <a:rPr lang="fr-FR" sz="1500" b="1" dirty="0">
                <a:solidFill>
                  <a:schemeClr val="accent1"/>
                </a:solidFill>
                <a:latin typeface="+mj-lt"/>
              </a:rPr>
              <a:t>ce taux est relativement stable et supérieur à 95%.</a:t>
            </a:r>
            <a:endParaRPr lang="fr-NC" sz="1500" b="1" dirty="0">
              <a:solidFill>
                <a:schemeClr val="accent1"/>
              </a:solidFill>
              <a:latin typeface="+mj-lt"/>
            </a:endParaRPr>
          </a:p>
        </p:txBody>
      </p:sp>
      <p:sp>
        <p:nvSpPr>
          <p:cNvPr id="3" name="Espace réservé du numéro de diapositive 2">
            <a:extLst>
              <a:ext uri="{FF2B5EF4-FFF2-40B4-BE49-F238E27FC236}">
                <a16:creationId xmlns:a16="http://schemas.microsoft.com/office/drawing/2014/main" id="{1ABEEDBA-E10F-7D33-6DA0-1C37D27AF8DB}"/>
              </a:ext>
            </a:extLst>
          </p:cNvPr>
          <p:cNvSpPr>
            <a:spLocks noGrp="1"/>
          </p:cNvSpPr>
          <p:nvPr>
            <p:ph type="sldNum" sz="quarter" idx="12"/>
          </p:nvPr>
        </p:nvSpPr>
        <p:spPr/>
        <p:txBody>
          <a:bodyPr/>
          <a:lstStyle/>
          <a:p>
            <a:fld id="{8DF98CC9-A4D7-47D7-B152-95CCF62D9D11}" type="slidenum">
              <a:rPr lang="fr-NC" smtClean="0"/>
              <a:t>14</a:t>
            </a:fld>
            <a:endParaRPr lang="fr-NC"/>
          </a:p>
        </p:txBody>
      </p:sp>
      <p:graphicFrame>
        <p:nvGraphicFramePr>
          <p:cNvPr id="5" name="Graphique 4">
            <a:extLst>
              <a:ext uri="{FF2B5EF4-FFF2-40B4-BE49-F238E27FC236}">
                <a16:creationId xmlns:a16="http://schemas.microsoft.com/office/drawing/2014/main" id="{2282A21D-5A0A-5D92-EA4B-2A1609EC029D}"/>
              </a:ext>
            </a:extLst>
          </p:cNvPr>
          <p:cNvGraphicFramePr>
            <a:graphicFrameLocks/>
          </p:cNvGraphicFramePr>
          <p:nvPr>
            <p:extLst>
              <p:ext uri="{D42A27DB-BD31-4B8C-83A1-F6EECF244321}">
                <p14:modId xmlns:p14="http://schemas.microsoft.com/office/powerpoint/2010/main" val="2643451763"/>
              </p:ext>
            </p:extLst>
          </p:nvPr>
        </p:nvGraphicFramePr>
        <p:xfrm>
          <a:off x="6468019" y="2727725"/>
          <a:ext cx="4984955" cy="3147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0985166"/>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Plus de 200 000 heures de formation financées depuis 2017</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6" name="ZoneTexte 15">
            <a:extLst>
              <a:ext uri="{FF2B5EF4-FFF2-40B4-BE49-F238E27FC236}">
                <a16:creationId xmlns:a16="http://schemas.microsoft.com/office/drawing/2014/main" id="{B5F7279E-011F-311C-E2CD-4AD5B05F8C9B}"/>
              </a:ext>
            </a:extLst>
          </p:cNvPr>
          <p:cNvSpPr txBox="1"/>
          <p:nvPr/>
        </p:nvSpPr>
        <p:spPr>
          <a:xfrm>
            <a:off x="424543" y="943289"/>
            <a:ext cx="11342914" cy="1477328"/>
          </a:xfrm>
          <a:prstGeom prst="rect">
            <a:avLst/>
          </a:prstGeom>
          <a:noFill/>
        </p:spPr>
        <p:txBody>
          <a:bodyPr wrap="square" rtlCol="0">
            <a:spAutoFit/>
          </a:bodyPr>
          <a:lstStyle/>
          <a:p>
            <a:r>
              <a:rPr lang="fr-FR" sz="1500" dirty="0">
                <a:latin typeface="+mj-lt"/>
              </a:rPr>
              <a:t>Entre 2017 et 2023, </a:t>
            </a:r>
            <a:r>
              <a:rPr lang="fr-FR" sz="1500" b="1" dirty="0">
                <a:solidFill>
                  <a:schemeClr val="accent1"/>
                </a:solidFill>
                <a:latin typeface="+mj-lt"/>
              </a:rPr>
              <a:t>207 453 heures de formation ont été financées </a:t>
            </a:r>
            <a:r>
              <a:rPr lang="fr-FR" sz="1500" dirty="0">
                <a:latin typeface="+mj-lt"/>
              </a:rPr>
              <a:t>dans le cadre des actions de la programmation. </a:t>
            </a:r>
            <a:r>
              <a:rPr lang="fr-FR" sz="1500" b="1" dirty="0">
                <a:solidFill>
                  <a:schemeClr val="accent1"/>
                </a:solidFill>
                <a:latin typeface="+mj-lt"/>
              </a:rPr>
              <a:t>145 926 heures ont été réellement réalisées par des stagiaires effectivement présents</a:t>
            </a:r>
            <a:r>
              <a:rPr lang="fr-FR" sz="1500" dirty="0">
                <a:latin typeface="+mj-lt"/>
              </a:rPr>
              <a:t>, ce qui représentent 70% des heures financées.</a:t>
            </a:r>
          </a:p>
          <a:p>
            <a:r>
              <a:rPr lang="fr-FR" sz="1500" dirty="0">
                <a:latin typeface="+mj-lt"/>
              </a:rPr>
              <a:t>Plusieurs facteurs expliquent ce delta : </a:t>
            </a:r>
          </a:p>
          <a:p>
            <a:pPr marL="285750" indent="-285750">
              <a:buFontTx/>
              <a:buChar char="-"/>
            </a:pPr>
            <a:r>
              <a:rPr lang="fr-FR" sz="1500" dirty="0">
                <a:latin typeface="+mj-lt"/>
              </a:rPr>
              <a:t>Le taux de remplissage a une incidence, les places non pourvues sont néanmoins financées ;</a:t>
            </a:r>
          </a:p>
          <a:p>
            <a:pPr marL="285750" indent="-285750">
              <a:buFontTx/>
              <a:buChar char="-"/>
            </a:pPr>
            <a:r>
              <a:rPr lang="fr-FR" sz="1500" dirty="0">
                <a:latin typeface="+mj-lt"/>
              </a:rPr>
              <a:t>Le taux d’absentéisme des stagiaires, un taux d’absentéisme qui peut varier fortement de moins de 5% à plus de 50% sans qu’un secteur d’activité ou un type de formation soit plus concerné qu’un autre. </a:t>
            </a:r>
            <a:endParaRPr lang="fr-FR" sz="1500" dirty="0">
              <a:highlight>
                <a:srgbClr val="FFFF00"/>
              </a:highlight>
              <a:latin typeface="+mj-lt"/>
            </a:endParaRPr>
          </a:p>
        </p:txBody>
      </p:sp>
      <p:sp>
        <p:nvSpPr>
          <p:cNvPr id="4" name="Espace réservé du numéro de diapositive 3">
            <a:extLst>
              <a:ext uri="{FF2B5EF4-FFF2-40B4-BE49-F238E27FC236}">
                <a16:creationId xmlns:a16="http://schemas.microsoft.com/office/drawing/2014/main" id="{1B8FC5FA-8537-8A32-0C92-76E3BE3C12A6}"/>
              </a:ext>
            </a:extLst>
          </p:cNvPr>
          <p:cNvSpPr>
            <a:spLocks noGrp="1"/>
          </p:cNvSpPr>
          <p:nvPr>
            <p:ph type="sldNum" sz="quarter" idx="12"/>
          </p:nvPr>
        </p:nvSpPr>
        <p:spPr/>
        <p:txBody>
          <a:bodyPr/>
          <a:lstStyle/>
          <a:p>
            <a:fld id="{8DF98CC9-A4D7-47D7-B152-95CCF62D9D11}" type="slidenum">
              <a:rPr lang="fr-NC" smtClean="0"/>
              <a:t>15</a:t>
            </a:fld>
            <a:endParaRPr lang="fr-NC"/>
          </a:p>
        </p:txBody>
      </p:sp>
      <p:pic>
        <p:nvPicPr>
          <p:cNvPr id="5" name="Image 4">
            <a:extLst>
              <a:ext uri="{FF2B5EF4-FFF2-40B4-BE49-F238E27FC236}">
                <a16:creationId xmlns:a16="http://schemas.microsoft.com/office/drawing/2014/main" id="{566D9C9D-08D0-7163-B30C-747BA354F398}"/>
              </a:ext>
            </a:extLst>
          </p:cNvPr>
          <p:cNvPicPr>
            <a:picLocks noChangeAspect="1"/>
          </p:cNvPicPr>
          <p:nvPr/>
        </p:nvPicPr>
        <p:blipFill>
          <a:blip r:embed="rId3"/>
          <a:stretch>
            <a:fillRect/>
          </a:stretch>
        </p:blipFill>
        <p:spPr>
          <a:xfrm>
            <a:off x="470298" y="2556645"/>
            <a:ext cx="10195179" cy="3982268"/>
          </a:xfrm>
          <a:prstGeom prst="rect">
            <a:avLst/>
          </a:prstGeom>
        </p:spPr>
      </p:pic>
    </p:spTree>
    <p:extLst>
      <p:ext uri="{BB962C8B-B14F-4D97-AF65-F5344CB8AC3E}">
        <p14:creationId xmlns:p14="http://schemas.microsoft.com/office/powerpoint/2010/main" val="404484652"/>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11081193" cy="689124"/>
          </a:xfrm>
        </p:spPr>
        <p:txBody>
          <a:bodyPr>
            <a:noAutofit/>
          </a:bodyPr>
          <a:lstStyle/>
          <a:p>
            <a:r>
              <a:rPr lang="fr-FR" sz="2200" b="1" dirty="0">
                <a:solidFill>
                  <a:schemeClr val="accent5">
                    <a:lumMod val="75000"/>
                  </a:schemeClr>
                </a:solidFill>
              </a:rPr>
              <a:t>Analyse des coûts : des disparités fortes avec le pôle financement des plans de formation</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4" name="Espace réservé du numéro de diapositive 3">
            <a:extLst>
              <a:ext uri="{FF2B5EF4-FFF2-40B4-BE49-F238E27FC236}">
                <a16:creationId xmlns:a16="http://schemas.microsoft.com/office/drawing/2014/main" id="{1B8FC5FA-8537-8A32-0C92-76E3BE3C12A6}"/>
              </a:ext>
            </a:extLst>
          </p:cNvPr>
          <p:cNvSpPr>
            <a:spLocks noGrp="1"/>
          </p:cNvSpPr>
          <p:nvPr>
            <p:ph type="sldNum" sz="quarter" idx="12"/>
          </p:nvPr>
        </p:nvSpPr>
        <p:spPr/>
        <p:txBody>
          <a:bodyPr/>
          <a:lstStyle/>
          <a:p>
            <a:fld id="{8DF98CC9-A4D7-47D7-B152-95CCF62D9D11}" type="slidenum">
              <a:rPr lang="fr-NC" smtClean="0"/>
              <a:t>16</a:t>
            </a:fld>
            <a:endParaRPr lang="fr-NC"/>
          </a:p>
        </p:txBody>
      </p:sp>
      <p:sp>
        <p:nvSpPr>
          <p:cNvPr id="10" name="ZoneTexte 9">
            <a:extLst>
              <a:ext uri="{FF2B5EF4-FFF2-40B4-BE49-F238E27FC236}">
                <a16:creationId xmlns:a16="http://schemas.microsoft.com/office/drawing/2014/main" id="{3CA03A62-A355-8B58-4A52-BA74BFFB2A82}"/>
              </a:ext>
            </a:extLst>
          </p:cNvPr>
          <p:cNvSpPr txBox="1"/>
          <p:nvPr/>
        </p:nvSpPr>
        <p:spPr>
          <a:xfrm>
            <a:off x="6222422" y="1286632"/>
            <a:ext cx="7141028" cy="230832"/>
          </a:xfrm>
          <a:prstGeom prst="rect">
            <a:avLst/>
          </a:prstGeom>
          <a:noFill/>
        </p:spPr>
        <p:txBody>
          <a:bodyPr wrap="square" rtlCol="0">
            <a:spAutoFit/>
          </a:bodyPr>
          <a:lstStyle/>
          <a:p>
            <a:pPr algn="ctr"/>
            <a:r>
              <a:rPr lang="fr-FR" sz="900" i="1" dirty="0">
                <a:latin typeface="+mj-lt"/>
              </a:rPr>
              <a:t>Sur la base des actions réalisées et facturées au 31/12/2022</a:t>
            </a:r>
            <a:endParaRPr lang="fr-NC" sz="900" i="1" dirty="0">
              <a:latin typeface="+mj-lt"/>
            </a:endParaRPr>
          </a:p>
        </p:txBody>
      </p:sp>
      <p:sp>
        <p:nvSpPr>
          <p:cNvPr id="6" name="ZoneTexte 5">
            <a:extLst>
              <a:ext uri="{FF2B5EF4-FFF2-40B4-BE49-F238E27FC236}">
                <a16:creationId xmlns:a16="http://schemas.microsoft.com/office/drawing/2014/main" id="{9E0E050F-1AD7-715D-6FEA-F36496012580}"/>
              </a:ext>
            </a:extLst>
          </p:cNvPr>
          <p:cNvSpPr txBox="1"/>
          <p:nvPr/>
        </p:nvSpPr>
        <p:spPr>
          <a:xfrm>
            <a:off x="142505" y="878514"/>
            <a:ext cx="11720944" cy="646331"/>
          </a:xfrm>
          <a:prstGeom prst="rect">
            <a:avLst/>
          </a:prstGeom>
          <a:noFill/>
        </p:spPr>
        <p:txBody>
          <a:bodyPr wrap="square" rtlCol="0">
            <a:spAutoFit/>
          </a:bodyPr>
          <a:lstStyle/>
          <a:p>
            <a:pPr algn="just"/>
            <a:r>
              <a:rPr lang="fr-FR" sz="1200" dirty="0"/>
              <a:t>Le tableau ci-dessous met en exergue les coûts moyens par stagiaire, par entreprise et par heure de formation dans le cadre des actions financées par la programmation. Les actions des années 2022 et 2023 n’ayant pas toutes été réalisées au 31/12/2023 date de l’étude, les coûts pour ces deux années ne sont pas définitifs et seront mécaniquement revue à la baisse une fois les actions réalisées.</a:t>
            </a:r>
          </a:p>
        </p:txBody>
      </p:sp>
      <p:sp>
        <p:nvSpPr>
          <p:cNvPr id="11" name="ZoneTexte 10">
            <a:extLst>
              <a:ext uri="{FF2B5EF4-FFF2-40B4-BE49-F238E27FC236}">
                <a16:creationId xmlns:a16="http://schemas.microsoft.com/office/drawing/2014/main" id="{0B51DDE7-106C-8E49-7B2C-1B9B42A33D4A}"/>
              </a:ext>
            </a:extLst>
          </p:cNvPr>
          <p:cNvSpPr txBox="1"/>
          <p:nvPr/>
        </p:nvSpPr>
        <p:spPr>
          <a:xfrm>
            <a:off x="142505" y="3626346"/>
            <a:ext cx="11839698" cy="2862322"/>
          </a:xfrm>
          <a:prstGeom prst="rect">
            <a:avLst/>
          </a:prstGeom>
          <a:noFill/>
        </p:spPr>
        <p:txBody>
          <a:bodyPr wrap="square" rtlCol="0">
            <a:spAutoFit/>
          </a:bodyPr>
          <a:lstStyle/>
          <a:p>
            <a:pPr algn="just"/>
            <a:r>
              <a:rPr lang="fr-FR" sz="1200" dirty="0"/>
              <a:t>Si l’on concentre l’analyse sur les années 2018 à 2021 </a:t>
            </a:r>
            <a:r>
              <a:rPr lang="fr-FR" sz="1200" b="1" dirty="0"/>
              <a:t>qui sont stabilisées et significatives de l’activité du FIAF</a:t>
            </a:r>
            <a:r>
              <a:rPr lang="fr-FR" sz="1200" dirty="0"/>
              <a:t>, on observe que </a:t>
            </a:r>
            <a:r>
              <a:rPr lang="fr-FR" sz="1200" b="1" dirty="0">
                <a:solidFill>
                  <a:schemeClr val="accent1"/>
                </a:solidFill>
              </a:rPr>
              <a:t>le coût moyen par stagiaire progresse en moyenne de 23% sur la période et de 11% pour le coût par entreprise</a:t>
            </a:r>
            <a:r>
              <a:rPr lang="fr-FR" sz="1200" dirty="0"/>
              <a:t>. </a:t>
            </a:r>
            <a:r>
              <a:rPr lang="fr-FR" sz="1200" dirty="0">
                <a:latin typeface="+mj-lt"/>
              </a:rPr>
              <a:t>En effet, les montants engagés et donc facturés progressent plus vite que le nombre de stagiaires et d’entreprises bénéficiaires. </a:t>
            </a:r>
          </a:p>
          <a:p>
            <a:pPr algn="just"/>
            <a:r>
              <a:rPr lang="fr-FR" sz="1200" dirty="0">
                <a:latin typeface="+mj-lt"/>
              </a:rPr>
              <a:t>Cela s’explique en partie par :</a:t>
            </a:r>
          </a:p>
          <a:p>
            <a:pPr marL="171450" indent="-171450" algn="just">
              <a:buFont typeface="Wingdings" panose="05000000000000000000" pitchFamily="2" charset="2"/>
              <a:buChar char="§"/>
            </a:pPr>
            <a:r>
              <a:rPr lang="fr-FR" sz="1200" dirty="0">
                <a:latin typeface="+mj-lt"/>
              </a:rPr>
              <a:t> Une tendance à la mise en place d’actions de formation individualisées et plus longues qui concentrent un volume horaire de formation conséquent destinées à un nombre de stagiaires et d’entreprises limité (VAE MER, Aide soignant, BPJEPS, DU Universitaire…).  </a:t>
            </a:r>
          </a:p>
          <a:p>
            <a:pPr marL="171450" indent="-171450" algn="just">
              <a:buFont typeface="Wingdings" panose="05000000000000000000" pitchFamily="2" charset="2"/>
              <a:buChar char="§"/>
            </a:pPr>
            <a:r>
              <a:rPr lang="fr-FR" sz="1200" dirty="0">
                <a:latin typeface="+mj-lt"/>
              </a:rPr>
              <a:t>La fin d’actions collectives associées à des évolutions réglementaires (RGPD) qui ont mobilisé un volume important de stagiaires et d’entreprises sur un volume important d’action.</a:t>
            </a:r>
          </a:p>
          <a:p>
            <a:pPr algn="just"/>
            <a:r>
              <a:rPr lang="fr-FR" sz="1200" dirty="0">
                <a:latin typeface="+mj-lt"/>
              </a:rPr>
              <a:t>A titre comparatif, sur la même période, </a:t>
            </a:r>
            <a:r>
              <a:rPr lang="fr-FR" sz="1200" b="1" dirty="0">
                <a:solidFill>
                  <a:schemeClr val="accent1"/>
                </a:solidFill>
                <a:latin typeface="+mj-lt"/>
              </a:rPr>
              <a:t>le coût moyen par stagiaires a augmenté en moyenne de 1% concernant le financement des plans de formation et à baissé de 4% concernant le coût moyen par entreprise</a:t>
            </a:r>
            <a:r>
              <a:rPr lang="fr-FR" sz="1200" dirty="0">
                <a:latin typeface="+mj-lt"/>
              </a:rPr>
              <a:t>. On observe ainsi un écart significatif entre l’action de la programmation et celle du financement des plans de formation: </a:t>
            </a:r>
            <a:endParaRPr lang="fr-FR" sz="1200" dirty="0"/>
          </a:p>
          <a:p>
            <a:pPr marL="171450" indent="-171450" algn="just">
              <a:buFont typeface="Wingdings" panose="05000000000000000000" pitchFamily="2" charset="2"/>
              <a:buChar char="§"/>
            </a:pPr>
            <a:r>
              <a:rPr lang="fr-FR" sz="1200" dirty="0"/>
              <a:t>Le coût moyen par stagiaire sur la période 2018-2021 s’élève ainsi à 156 311 XPF contre 55 9099 XPF pour le financement des plans de formation, soit un écart de 58%</a:t>
            </a:r>
          </a:p>
          <a:p>
            <a:pPr marL="171450" indent="-171450" algn="just">
              <a:buFont typeface="Wingdings" panose="05000000000000000000" pitchFamily="2" charset="2"/>
              <a:buChar char="§"/>
            </a:pPr>
            <a:r>
              <a:rPr lang="fr-FR" sz="1200" dirty="0"/>
              <a:t>Le coût moyen par entreprise quant à lui sur la même période s’élève à 482 931 XPPF contre 198 698 pour le financement des plans de formation soit un écart de 147%</a:t>
            </a:r>
          </a:p>
          <a:p>
            <a:pPr algn="just"/>
            <a:endParaRPr lang="fr-FR" sz="1200" dirty="0">
              <a:latin typeface="+mj-lt"/>
            </a:endParaRPr>
          </a:p>
          <a:p>
            <a:pPr algn="just"/>
            <a:r>
              <a:rPr lang="fr-FR" sz="1200" b="1" dirty="0">
                <a:solidFill>
                  <a:schemeClr val="accent2"/>
                </a:solidFill>
                <a:latin typeface="+mj-lt"/>
              </a:rPr>
              <a:t>Une maîtrise des coûts à l’heure de formation</a:t>
            </a:r>
          </a:p>
          <a:p>
            <a:pPr algn="just"/>
            <a:r>
              <a:rPr lang="fr-FR" sz="1200" dirty="0">
                <a:latin typeface="+mj-lt"/>
              </a:rPr>
              <a:t>Sur la période 2018-2021, le coût moyen de l’heure de formation acheté par le pôle programmation a progressé de 7% en moyenne chaque année, alors qu’il reste stable pour le pôle financement aux entreprises. En revanche; à l’issue la période </a:t>
            </a:r>
            <a:r>
              <a:rPr lang="fr-FR" sz="1200" b="1" dirty="0">
                <a:solidFill>
                  <a:schemeClr val="accent1"/>
                </a:solidFill>
                <a:latin typeface="+mj-lt"/>
              </a:rPr>
              <a:t>le coût horaire moyen est bien en deçà de celui financé lors de la prise en charge des plans de formation </a:t>
            </a:r>
            <a:r>
              <a:rPr lang="fr-FR" sz="1200" dirty="0">
                <a:latin typeface="+mj-lt"/>
              </a:rPr>
              <a:t>( 2811 XPF contre 4109 pour les plans de formation soit un écart de 32% au profit de la programmation). Cela signifie que le FIAF a une pratique d’achat maitrisée quant à ces coûts. </a:t>
            </a:r>
          </a:p>
        </p:txBody>
      </p:sp>
      <p:pic>
        <p:nvPicPr>
          <p:cNvPr id="14" name="Image 13">
            <a:extLst>
              <a:ext uri="{FF2B5EF4-FFF2-40B4-BE49-F238E27FC236}">
                <a16:creationId xmlns:a16="http://schemas.microsoft.com/office/drawing/2014/main" id="{09754567-51FC-55E9-3479-DEC2E126565E}"/>
              </a:ext>
            </a:extLst>
          </p:cNvPr>
          <p:cNvPicPr>
            <a:picLocks noChangeAspect="1"/>
          </p:cNvPicPr>
          <p:nvPr/>
        </p:nvPicPr>
        <p:blipFill>
          <a:blip r:embed="rId3"/>
          <a:stretch>
            <a:fillRect/>
          </a:stretch>
        </p:blipFill>
        <p:spPr>
          <a:xfrm>
            <a:off x="1354120" y="1496385"/>
            <a:ext cx="9806011" cy="2085769"/>
          </a:xfrm>
          <a:prstGeom prst="rect">
            <a:avLst/>
          </a:prstGeom>
        </p:spPr>
      </p:pic>
    </p:spTree>
    <p:extLst>
      <p:ext uri="{BB962C8B-B14F-4D97-AF65-F5344CB8AC3E}">
        <p14:creationId xmlns:p14="http://schemas.microsoft.com/office/powerpoint/2010/main" val="3844171154"/>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Des actions toujours concentrées sur la capitale</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8" name="ZoneTexte 7">
            <a:extLst>
              <a:ext uri="{FF2B5EF4-FFF2-40B4-BE49-F238E27FC236}">
                <a16:creationId xmlns:a16="http://schemas.microsoft.com/office/drawing/2014/main" id="{56A26FA9-737E-EB4D-570C-AA640D323E3F}"/>
              </a:ext>
            </a:extLst>
          </p:cNvPr>
          <p:cNvSpPr txBox="1"/>
          <p:nvPr/>
        </p:nvSpPr>
        <p:spPr>
          <a:xfrm>
            <a:off x="160020" y="928610"/>
            <a:ext cx="6270277" cy="2862322"/>
          </a:xfrm>
          <a:prstGeom prst="rect">
            <a:avLst/>
          </a:prstGeom>
          <a:noFill/>
        </p:spPr>
        <p:txBody>
          <a:bodyPr wrap="square" rtlCol="0">
            <a:spAutoFit/>
          </a:bodyPr>
          <a:lstStyle/>
          <a:p>
            <a:pPr algn="just"/>
            <a:r>
              <a:rPr lang="fr-FR" sz="1200" b="1" dirty="0">
                <a:solidFill>
                  <a:schemeClr val="accent1"/>
                </a:solidFill>
                <a:latin typeface="+mj-lt"/>
              </a:rPr>
              <a:t>97% des formations sont dispensées en présentiel, </a:t>
            </a:r>
            <a:r>
              <a:rPr lang="fr-FR" sz="1200" dirty="0">
                <a:latin typeface="+mj-lt"/>
              </a:rPr>
              <a:t>le nombre de formations en distanciel mises en place depuis 2020 reste encore marginale (21).</a:t>
            </a:r>
          </a:p>
          <a:p>
            <a:pPr algn="just"/>
            <a:endParaRPr lang="fr-FR" sz="1200" b="1" dirty="0">
              <a:solidFill>
                <a:schemeClr val="accent1"/>
              </a:solidFill>
              <a:latin typeface="+mj-lt"/>
            </a:endParaRPr>
          </a:p>
          <a:p>
            <a:pPr algn="just"/>
            <a:r>
              <a:rPr lang="fr-FR" sz="1200" b="1" dirty="0">
                <a:solidFill>
                  <a:schemeClr val="accent1"/>
                </a:solidFill>
                <a:latin typeface="+mj-lt"/>
              </a:rPr>
              <a:t>82% des actions de formation </a:t>
            </a:r>
            <a:r>
              <a:rPr lang="fr-FR" sz="1200" dirty="0">
                <a:latin typeface="+mj-lt"/>
              </a:rPr>
              <a:t>se déroulent </a:t>
            </a:r>
            <a:r>
              <a:rPr lang="fr-FR" sz="1200" b="1" dirty="0">
                <a:solidFill>
                  <a:schemeClr val="accent1"/>
                </a:solidFill>
                <a:latin typeface="+mj-lt"/>
              </a:rPr>
              <a:t>en Province Sud et principalement à Nouméa </a:t>
            </a:r>
            <a:r>
              <a:rPr lang="fr-FR" sz="1200" dirty="0">
                <a:latin typeface="+mj-lt"/>
              </a:rPr>
              <a:t>(76%). En 2023, 15 actions ont été délocalisées pour la première fois en Provinces des Iles. </a:t>
            </a:r>
          </a:p>
          <a:p>
            <a:pPr algn="just"/>
            <a:endParaRPr lang="fr-FR" sz="1200" dirty="0">
              <a:latin typeface="+mj-lt"/>
            </a:endParaRPr>
          </a:p>
          <a:p>
            <a:pPr algn="just"/>
            <a:r>
              <a:rPr lang="fr-FR" sz="1200" dirty="0">
                <a:latin typeface="+mj-lt"/>
              </a:rPr>
              <a:t>Si la localisation évolue peu sur la période, on note néanmoins le déploiement </a:t>
            </a:r>
            <a:r>
              <a:rPr lang="fr-FR" sz="1200" b="1" dirty="0">
                <a:solidFill>
                  <a:schemeClr val="accent1"/>
                </a:solidFill>
                <a:latin typeface="+mj-lt"/>
              </a:rPr>
              <a:t>d’actions de formation en distanciel depuis 2020</a:t>
            </a:r>
            <a:r>
              <a:rPr lang="fr-FR" sz="1200" dirty="0">
                <a:latin typeface="+mj-lt"/>
              </a:rPr>
              <a:t>, qui représentent désormais 7% des actions mises en œuvre. </a:t>
            </a:r>
          </a:p>
          <a:p>
            <a:pPr algn="just"/>
            <a:endParaRPr lang="fr-FR" sz="1200" dirty="0">
              <a:latin typeface="+mj-lt"/>
            </a:endParaRPr>
          </a:p>
          <a:p>
            <a:pPr algn="just"/>
            <a:r>
              <a:rPr lang="fr-FR" sz="1200" dirty="0">
                <a:latin typeface="+mj-lt"/>
              </a:rPr>
              <a:t>Cela pose néanmoins la question de l’accessibilité des dispositifs de formation pour les salarié(e)s du Nord et des Iles et ce, même si des dispositifs de prise en charge financière viennent atténuer ces inégalités territoriales en particulièrement la prise en charge des frais de déplacement. Des demandes de prises en charge pour ce type de frais annexes restent encore marginales. Elles concernaient sur la période 2017-2023 45 entreprises et 32 stagiaires. A noter néanmoins une forte progression en 2023, à suivre pour identifier s’il s’agit d’une tendance de fond. </a:t>
            </a:r>
          </a:p>
        </p:txBody>
      </p:sp>
      <p:sp>
        <p:nvSpPr>
          <p:cNvPr id="4" name="Espace réservé du numéro de diapositive 3">
            <a:extLst>
              <a:ext uri="{FF2B5EF4-FFF2-40B4-BE49-F238E27FC236}">
                <a16:creationId xmlns:a16="http://schemas.microsoft.com/office/drawing/2014/main" id="{6BCD7359-9BEF-8BDB-F686-7346B01C2F28}"/>
              </a:ext>
            </a:extLst>
          </p:cNvPr>
          <p:cNvSpPr>
            <a:spLocks noGrp="1"/>
          </p:cNvSpPr>
          <p:nvPr>
            <p:ph type="sldNum" sz="quarter" idx="12"/>
          </p:nvPr>
        </p:nvSpPr>
        <p:spPr/>
        <p:txBody>
          <a:bodyPr/>
          <a:lstStyle/>
          <a:p>
            <a:fld id="{8DF98CC9-A4D7-47D7-B152-95CCF62D9D11}" type="slidenum">
              <a:rPr lang="fr-NC" smtClean="0"/>
              <a:t>17</a:t>
            </a:fld>
            <a:endParaRPr lang="fr-NC"/>
          </a:p>
        </p:txBody>
      </p:sp>
      <p:sp>
        <p:nvSpPr>
          <p:cNvPr id="10" name="ZoneTexte 9">
            <a:extLst>
              <a:ext uri="{FF2B5EF4-FFF2-40B4-BE49-F238E27FC236}">
                <a16:creationId xmlns:a16="http://schemas.microsoft.com/office/drawing/2014/main" id="{7520B18F-8574-3488-3E9D-C4D90D778642}"/>
              </a:ext>
            </a:extLst>
          </p:cNvPr>
          <p:cNvSpPr txBox="1"/>
          <p:nvPr/>
        </p:nvSpPr>
        <p:spPr>
          <a:xfrm>
            <a:off x="160020" y="4095387"/>
            <a:ext cx="11558215" cy="338554"/>
          </a:xfrm>
          <a:prstGeom prst="rect">
            <a:avLst/>
          </a:prstGeom>
          <a:noFill/>
        </p:spPr>
        <p:txBody>
          <a:bodyPr wrap="square" rtlCol="0">
            <a:spAutoFit/>
          </a:bodyPr>
          <a:lstStyle/>
          <a:p>
            <a:r>
              <a:rPr lang="fr-FR" sz="1600" i="1" dirty="0">
                <a:solidFill>
                  <a:schemeClr val="accent2"/>
                </a:solidFill>
              </a:rPr>
              <a:t>Evolution de la prise en charge des frais de déplacement, restauration et d’hébergement associés à des actions de la programmation</a:t>
            </a:r>
          </a:p>
        </p:txBody>
      </p:sp>
      <p:pic>
        <p:nvPicPr>
          <p:cNvPr id="3" name="Image 2">
            <a:extLst>
              <a:ext uri="{FF2B5EF4-FFF2-40B4-BE49-F238E27FC236}">
                <a16:creationId xmlns:a16="http://schemas.microsoft.com/office/drawing/2014/main" id="{C0B8CF30-A22C-DA69-A3FD-149FF57413F9}"/>
              </a:ext>
            </a:extLst>
          </p:cNvPr>
          <p:cNvPicPr>
            <a:picLocks noChangeAspect="1"/>
          </p:cNvPicPr>
          <p:nvPr/>
        </p:nvPicPr>
        <p:blipFill>
          <a:blip r:embed="rId3"/>
          <a:stretch>
            <a:fillRect/>
          </a:stretch>
        </p:blipFill>
        <p:spPr>
          <a:xfrm>
            <a:off x="6606070" y="1033716"/>
            <a:ext cx="5425910" cy="2993395"/>
          </a:xfrm>
          <a:prstGeom prst="rect">
            <a:avLst/>
          </a:prstGeom>
        </p:spPr>
      </p:pic>
      <p:pic>
        <p:nvPicPr>
          <p:cNvPr id="6" name="Image 5">
            <a:extLst>
              <a:ext uri="{FF2B5EF4-FFF2-40B4-BE49-F238E27FC236}">
                <a16:creationId xmlns:a16="http://schemas.microsoft.com/office/drawing/2014/main" id="{F7F76C79-C9FB-C6B9-09CD-90034686AD8A}"/>
              </a:ext>
            </a:extLst>
          </p:cNvPr>
          <p:cNvPicPr>
            <a:picLocks noChangeAspect="1"/>
          </p:cNvPicPr>
          <p:nvPr/>
        </p:nvPicPr>
        <p:blipFill>
          <a:blip r:embed="rId4"/>
          <a:stretch>
            <a:fillRect/>
          </a:stretch>
        </p:blipFill>
        <p:spPr>
          <a:xfrm>
            <a:off x="427859" y="4518528"/>
            <a:ext cx="10073601" cy="2070407"/>
          </a:xfrm>
          <a:prstGeom prst="rect">
            <a:avLst/>
          </a:prstGeom>
        </p:spPr>
      </p:pic>
    </p:spTree>
    <p:extLst>
      <p:ext uri="{BB962C8B-B14F-4D97-AF65-F5344CB8AC3E}">
        <p14:creationId xmlns:p14="http://schemas.microsoft.com/office/powerpoint/2010/main" val="1753188895"/>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66 organismes de formation actifs dans les actions de la programmation</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 name="Espace réservé du numéro de diapositive 2">
            <a:extLst>
              <a:ext uri="{FF2B5EF4-FFF2-40B4-BE49-F238E27FC236}">
                <a16:creationId xmlns:a16="http://schemas.microsoft.com/office/drawing/2014/main" id="{CD7F4FBE-D607-5535-BE68-71138F325D79}"/>
              </a:ext>
            </a:extLst>
          </p:cNvPr>
          <p:cNvSpPr>
            <a:spLocks noGrp="1"/>
          </p:cNvSpPr>
          <p:nvPr>
            <p:ph type="sldNum" sz="quarter" idx="12"/>
          </p:nvPr>
        </p:nvSpPr>
        <p:spPr/>
        <p:txBody>
          <a:bodyPr/>
          <a:lstStyle/>
          <a:p>
            <a:fld id="{8DF98CC9-A4D7-47D7-B152-95CCF62D9D11}" type="slidenum">
              <a:rPr lang="fr-NC" smtClean="0"/>
              <a:t>18</a:t>
            </a:fld>
            <a:endParaRPr lang="fr-NC"/>
          </a:p>
        </p:txBody>
      </p:sp>
      <p:sp>
        <p:nvSpPr>
          <p:cNvPr id="8" name="ZoneTexte 7">
            <a:extLst>
              <a:ext uri="{FF2B5EF4-FFF2-40B4-BE49-F238E27FC236}">
                <a16:creationId xmlns:a16="http://schemas.microsoft.com/office/drawing/2014/main" id="{4D510635-40AF-5AF3-4135-C145339632A5}"/>
              </a:ext>
            </a:extLst>
          </p:cNvPr>
          <p:cNvSpPr txBox="1"/>
          <p:nvPr/>
        </p:nvSpPr>
        <p:spPr>
          <a:xfrm>
            <a:off x="283029" y="1181564"/>
            <a:ext cx="5989433" cy="2492990"/>
          </a:xfrm>
          <a:prstGeom prst="rect">
            <a:avLst/>
          </a:prstGeom>
          <a:noFill/>
        </p:spPr>
        <p:txBody>
          <a:bodyPr wrap="square" rtlCol="0">
            <a:spAutoFit/>
          </a:bodyPr>
          <a:lstStyle/>
          <a:p>
            <a:pPr algn="just"/>
            <a:r>
              <a:rPr lang="fr-FR" sz="1200" dirty="0">
                <a:latin typeface="+mj-lt"/>
              </a:rPr>
              <a:t>Ce sont 66 organismes de formation qui ont étaient mobilisés sur les actions de la programmation depuis 2017, ce qui représente </a:t>
            </a:r>
            <a:r>
              <a:rPr lang="fr-FR" sz="1200" b="1" dirty="0">
                <a:solidFill>
                  <a:schemeClr val="accent1"/>
                </a:solidFill>
                <a:latin typeface="+mj-lt"/>
              </a:rPr>
              <a:t>40 % des organismes de formations actifs auprès du FIAF en 2023 </a:t>
            </a:r>
            <a:r>
              <a:rPr lang="fr-FR" sz="1200" dirty="0">
                <a:latin typeface="+mj-lt"/>
              </a:rPr>
              <a:t>(ils étaient 162 OF actifs). Près des 2/3 n’interviennent que sur les actions collectives.</a:t>
            </a:r>
          </a:p>
          <a:p>
            <a:pPr algn="just"/>
            <a:endParaRPr lang="fr-FR" sz="1200" dirty="0">
              <a:latin typeface="+mj-lt"/>
            </a:endParaRPr>
          </a:p>
          <a:p>
            <a:pPr algn="just"/>
            <a:endParaRPr lang="fr-FR" sz="1200" dirty="0">
              <a:latin typeface="+mj-lt"/>
            </a:endParaRPr>
          </a:p>
          <a:p>
            <a:pPr algn="just"/>
            <a:r>
              <a:rPr lang="fr-FR" sz="1200" b="1" dirty="0">
                <a:solidFill>
                  <a:schemeClr val="accent1"/>
                </a:solidFill>
                <a:latin typeface="+mj-lt"/>
              </a:rPr>
              <a:t>10 organismes de formation se répartissent à eux seuls 74% des actions </a:t>
            </a:r>
            <a:r>
              <a:rPr lang="fr-FR" sz="1200" dirty="0">
                <a:latin typeface="+mj-lt"/>
              </a:rPr>
              <a:t>menées et 59% des montants engagés. Il s’agit de CIPAC, la CMA, CTS, Espace Pro, GIEP, </a:t>
            </a:r>
            <a:r>
              <a:rPr lang="fr-FR" sz="1200" dirty="0" err="1">
                <a:latin typeface="+mj-lt"/>
              </a:rPr>
              <a:t>Scienteo</a:t>
            </a:r>
            <a:r>
              <a:rPr lang="fr-FR" sz="1200" dirty="0">
                <a:latin typeface="+mj-lt"/>
              </a:rPr>
              <a:t>, SEFOR, la CCI et le CFFPA.</a:t>
            </a:r>
          </a:p>
          <a:p>
            <a:pPr algn="just"/>
            <a:endParaRPr lang="fr-FR" sz="1200" dirty="0">
              <a:latin typeface="+mj-lt"/>
            </a:endParaRPr>
          </a:p>
          <a:p>
            <a:pPr algn="just"/>
            <a:r>
              <a:rPr lang="fr-FR" sz="1200" dirty="0">
                <a:latin typeface="+mj-lt"/>
              </a:rPr>
              <a:t>Malgré cela, on observe une volonté du FIAF d’intégrer de nouveaux acteurs chaque année, avec un taux de renouvellement au moins supérieur à 45%, cela signifie qu’au moins 4 OF sur 10 intervenants auprès du FIAF chaque année sont des nouveaux opérateurs. </a:t>
            </a:r>
          </a:p>
        </p:txBody>
      </p:sp>
      <p:pic>
        <p:nvPicPr>
          <p:cNvPr id="5" name="Image 4">
            <a:extLst>
              <a:ext uri="{FF2B5EF4-FFF2-40B4-BE49-F238E27FC236}">
                <a16:creationId xmlns:a16="http://schemas.microsoft.com/office/drawing/2014/main" id="{45BD013C-A996-AEB0-67A7-D6CA140BD603}"/>
              </a:ext>
            </a:extLst>
          </p:cNvPr>
          <p:cNvPicPr>
            <a:picLocks noChangeAspect="1"/>
          </p:cNvPicPr>
          <p:nvPr/>
        </p:nvPicPr>
        <p:blipFill>
          <a:blip r:embed="rId3"/>
          <a:stretch>
            <a:fillRect/>
          </a:stretch>
        </p:blipFill>
        <p:spPr>
          <a:xfrm>
            <a:off x="7067707" y="992698"/>
            <a:ext cx="4584589" cy="2755631"/>
          </a:xfrm>
          <a:prstGeom prst="rect">
            <a:avLst/>
          </a:prstGeom>
        </p:spPr>
      </p:pic>
      <p:pic>
        <p:nvPicPr>
          <p:cNvPr id="6" name="Image 5">
            <a:extLst>
              <a:ext uri="{FF2B5EF4-FFF2-40B4-BE49-F238E27FC236}">
                <a16:creationId xmlns:a16="http://schemas.microsoft.com/office/drawing/2014/main" id="{FEEF1EC6-6C0D-CFE7-912F-245AACF5A6D8}"/>
              </a:ext>
            </a:extLst>
          </p:cNvPr>
          <p:cNvPicPr>
            <a:picLocks noChangeAspect="1"/>
          </p:cNvPicPr>
          <p:nvPr/>
        </p:nvPicPr>
        <p:blipFill>
          <a:blip r:embed="rId4"/>
          <a:stretch>
            <a:fillRect/>
          </a:stretch>
        </p:blipFill>
        <p:spPr>
          <a:xfrm>
            <a:off x="459341" y="4845856"/>
            <a:ext cx="5836920" cy="1661160"/>
          </a:xfrm>
          <a:prstGeom prst="rect">
            <a:avLst/>
          </a:prstGeom>
        </p:spPr>
      </p:pic>
      <p:pic>
        <p:nvPicPr>
          <p:cNvPr id="9" name="Image 8">
            <a:extLst>
              <a:ext uri="{FF2B5EF4-FFF2-40B4-BE49-F238E27FC236}">
                <a16:creationId xmlns:a16="http://schemas.microsoft.com/office/drawing/2014/main" id="{5A87BE22-5249-EBEB-AD13-AB65DF78E4D0}"/>
              </a:ext>
            </a:extLst>
          </p:cNvPr>
          <p:cNvPicPr>
            <a:picLocks noChangeAspect="1"/>
          </p:cNvPicPr>
          <p:nvPr/>
        </p:nvPicPr>
        <p:blipFill>
          <a:blip r:embed="rId5"/>
          <a:stretch>
            <a:fillRect/>
          </a:stretch>
        </p:blipFill>
        <p:spPr>
          <a:xfrm>
            <a:off x="7067707" y="3842343"/>
            <a:ext cx="4584589" cy="2755631"/>
          </a:xfrm>
          <a:prstGeom prst="rect">
            <a:avLst/>
          </a:prstGeom>
        </p:spPr>
      </p:pic>
    </p:spTree>
    <p:extLst>
      <p:ext uri="{BB962C8B-B14F-4D97-AF65-F5344CB8AC3E}">
        <p14:creationId xmlns:p14="http://schemas.microsoft.com/office/powerpoint/2010/main" val="2287527070"/>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3BECFCE-A8B7-3C61-5C2D-54327EB20D6B}"/>
              </a:ext>
            </a:extLst>
          </p:cNvPr>
          <p:cNvSpPr>
            <a:spLocks noGrp="1"/>
          </p:cNvSpPr>
          <p:nvPr>
            <p:ph type="sldNum" sz="quarter" idx="12"/>
          </p:nvPr>
        </p:nvSpPr>
        <p:spPr/>
        <p:txBody>
          <a:bodyPr/>
          <a:lstStyle/>
          <a:p>
            <a:fld id="{8DF98CC9-A4D7-47D7-B152-95CCF62D9D11}" type="slidenum">
              <a:rPr lang="fr-NC" smtClean="0"/>
              <a:t>19</a:t>
            </a:fld>
            <a:endParaRPr lang="fr-NC"/>
          </a:p>
        </p:txBody>
      </p:sp>
      <p:sp>
        <p:nvSpPr>
          <p:cNvPr id="8" name="ZoneTexte 7">
            <a:extLst>
              <a:ext uri="{FF2B5EF4-FFF2-40B4-BE49-F238E27FC236}">
                <a16:creationId xmlns:a16="http://schemas.microsoft.com/office/drawing/2014/main" id="{7F481EAB-BFFE-6F0D-C398-5F4831754271}"/>
              </a:ext>
            </a:extLst>
          </p:cNvPr>
          <p:cNvSpPr txBox="1"/>
          <p:nvPr/>
        </p:nvSpPr>
        <p:spPr>
          <a:xfrm>
            <a:off x="2039112" y="1295665"/>
            <a:ext cx="8622891" cy="369332"/>
          </a:xfrm>
          <a:prstGeom prst="rect">
            <a:avLst/>
          </a:prstGeom>
          <a:noFill/>
        </p:spPr>
        <p:txBody>
          <a:bodyPr wrap="square" rtlCol="0">
            <a:spAutoFit/>
          </a:bodyPr>
          <a:lstStyle/>
          <a:p>
            <a:r>
              <a:rPr lang="fr-FR" b="1" dirty="0"/>
              <a:t>Au total 1 083 503 119 XPF engagés par le FIAF pour les actions de la programmation </a:t>
            </a:r>
          </a:p>
        </p:txBody>
      </p:sp>
      <p:sp>
        <p:nvSpPr>
          <p:cNvPr id="6" name="ZoneTexte 5">
            <a:extLst>
              <a:ext uri="{FF2B5EF4-FFF2-40B4-BE49-F238E27FC236}">
                <a16:creationId xmlns:a16="http://schemas.microsoft.com/office/drawing/2014/main" id="{BEFB797F-120D-E1CA-0FE3-422F159CC974}"/>
              </a:ext>
            </a:extLst>
          </p:cNvPr>
          <p:cNvSpPr txBox="1"/>
          <p:nvPr/>
        </p:nvSpPr>
        <p:spPr>
          <a:xfrm>
            <a:off x="152401" y="4178082"/>
            <a:ext cx="11570946" cy="2268698"/>
          </a:xfrm>
          <a:prstGeom prst="rect">
            <a:avLst/>
          </a:prstGeom>
          <a:noFill/>
        </p:spPr>
        <p:txBody>
          <a:bodyPr wrap="square">
            <a:spAutoFit/>
          </a:bodyPr>
          <a:lstStyle/>
          <a:p>
            <a:pPr algn="just">
              <a:lnSpc>
                <a:spcPct val="107000"/>
              </a:lnSpc>
              <a:spcAft>
                <a:spcPts val="800"/>
              </a:spcAft>
            </a:pPr>
            <a:r>
              <a:rPr lang="fr-FR"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2023, une année marquée par l’évolution de </a:t>
            </a:r>
            <a:r>
              <a:rPr lang="fr-FR" dirty="0">
                <a:solidFill>
                  <a:srgbClr val="ED7D31"/>
                </a:solidFill>
                <a:latin typeface="Calibri" panose="020F0502020204030204" pitchFamily="34" charset="0"/>
                <a:ea typeface="Calibri" panose="020F0502020204030204" pitchFamily="34" charset="0"/>
                <a:cs typeface="Times New Roman" panose="02020603050405020304" pitchFamily="18" charset="0"/>
              </a:rPr>
              <a:t>la </a:t>
            </a:r>
            <a:r>
              <a:rPr lang="fr-FR"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performance des actions de la programmation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En 2023, il semble y avoir une amélioration de la performance des actions de la programmation qui se traduit notamment par un montant engagé à la baisse mais une meilleure performance des actions mises en place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fr-FR"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95% des actions programmées en 2023 ont été menées au 31/12 et 73% des montants ont été réglés également au 31/12, ce qui sensiblement supérieur aux années précédentes</a:t>
            </a:r>
            <a:r>
              <a:rPr lang="fr-FR" sz="1200" dirty="0">
                <a:solidFill>
                  <a:srgbClr val="404040"/>
                </a:solidFill>
                <a:latin typeface="Calibri" panose="020F0502020204030204" pitchFamily="34" charset="0"/>
                <a:ea typeface="Calibri" panose="020F0502020204030204" pitchFamily="34" charset="0"/>
                <a:cs typeface="Times New Roman" panose="02020603050405020304" pitchFamily="18" charset="0"/>
              </a:rPr>
              <a:t> pour lesquelles une part importante des actions était conduite sur les années postérieures.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fr-FR"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Un taux de remplissage le plus haut de l’histoire de la programmation : 95%.</a:t>
            </a:r>
          </a:p>
          <a:p>
            <a:pPr marL="342900" lvl="0" indent="-342900" algn="just">
              <a:lnSpc>
                <a:spcPct val="107000"/>
              </a:lnSpc>
              <a:buFont typeface="Wingdings" panose="05000000000000000000" pitchFamily="2" charset="2"/>
              <a:buChar char=""/>
            </a:pPr>
            <a:r>
              <a:rPr lang="fr-FR"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Un ratio heures financées / heures réalisées </a:t>
            </a:r>
            <a:r>
              <a:rPr lang="fr-FR" sz="1200" dirty="0">
                <a:solidFill>
                  <a:srgbClr val="404040"/>
                </a:solidFill>
                <a:latin typeface="Calibri" panose="020F0502020204030204" pitchFamily="34" charset="0"/>
                <a:ea typeface="Calibri" panose="020F0502020204030204" pitchFamily="34" charset="0"/>
                <a:cs typeface="Times New Roman" panose="02020603050405020304" pitchFamily="18" charset="0"/>
              </a:rPr>
              <a:t> plus </a:t>
            </a:r>
            <a:r>
              <a:rPr lang="fr-FR"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positif que les années précédentes (95%)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Et cela même si le nombre d’entreprises bénéficiaires et le nombre de stagiaires sont en baisse. </a:t>
            </a:r>
          </a:p>
          <a:p>
            <a:pPr algn="just">
              <a:lnSpc>
                <a:spcPct val="107000"/>
              </a:lnSpc>
              <a:spcAft>
                <a:spcPts val="800"/>
              </a:spcAft>
            </a:pPr>
            <a:r>
              <a:rPr lang="fr-FR" sz="1200" dirty="0">
                <a:solidFill>
                  <a:srgbClr val="404040"/>
                </a:solidFill>
                <a:latin typeface="Calibri" panose="020F0502020204030204" pitchFamily="34" charset="0"/>
                <a:ea typeface="Calibri" panose="020F0502020204030204" pitchFamily="34" charset="0"/>
                <a:cs typeface="Times New Roman" panose="02020603050405020304" pitchFamily="18" charset="0"/>
              </a:rPr>
              <a:t>C’est le résultat du renforcement de la phase de commande et de conception des actions, et donc un meilleur pilotage des actions mises en place. </a:t>
            </a:r>
            <a:endParaRPr lang="fr-FR"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re 1">
            <a:extLst>
              <a:ext uri="{FF2B5EF4-FFF2-40B4-BE49-F238E27FC236}">
                <a16:creationId xmlns:a16="http://schemas.microsoft.com/office/drawing/2014/main" id="{0FDE4F35-D54C-49F4-AC7C-90DA37574D1C}"/>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Quelques éléments de synthèse</a:t>
            </a:r>
            <a:endParaRPr lang="fr-NC" sz="2200" b="1" dirty="0">
              <a:solidFill>
                <a:schemeClr val="accent5">
                  <a:lumMod val="75000"/>
                </a:schemeClr>
              </a:solidFill>
            </a:endParaRPr>
          </a:p>
        </p:txBody>
      </p:sp>
      <p:cxnSp>
        <p:nvCxnSpPr>
          <p:cNvPr id="12" name="Connecteur droit 11">
            <a:extLst>
              <a:ext uri="{FF2B5EF4-FFF2-40B4-BE49-F238E27FC236}">
                <a16:creationId xmlns:a16="http://schemas.microsoft.com/office/drawing/2014/main" id="{20DD7783-7C75-F1EA-6693-CD0948424584}"/>
              </a:ext>
            </a:extLst>
          </p:cNvPr>
          <p:cNvCxnSpPr/>
          <p:nvPr/>
        </p:nvCxnSpPr>
        <p:spPr>
          <a:xfrm>
            <a:off x="152401" y="703786"/>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3" name="Image 2">
            <a:extLst>
              <a:ext uri="{FF2B5EF4-FFF2-40B4-BE49-F238E27FC236}">
                <a16:creationId xmlns:a16="http://schemas.microsoft.com/office/drawing/2014/main" id="{16830B69-056F-9D2C-3E4C-6CCCD193CE72}"/>
              </a:ext>
            </a:extLst>
          </p:cNvPr>
          <p:cNvPicPr>
            <a:picLocks noChangeAspect="1"/>
          </p:cNvPicPr>
          <p:nvPr/>
        </p:nvPicPr>
        <p:blipFill>
          <a:blip r:embed="rId2"/>
          <a:stretch>
            <a:fillRect/>
          </a:stretch>
        </p:blipFill>
        <p:spPr>
          <a:xfrm>
            <a:off x="1892808" y="1708762"/>
            <a:ext cx="8260080" cy="2026920"/>
          </a:xfrm>
          <a:prstGeom prst="rect">
            <a:avLst/>
          </a:prstGeom>
        </p:spPr>
      </p:pic>
    </p:spTree>
    <p:extLst>
      <p:ext uri="{BB962C8B-B14F-4D97-AF65-F5344CB8AC3E}">
        <p14:creationId xmlns:p14="http://schemas.microsoft.com/office/powerpoint/2010/main" val="396850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F20BF47-6C2A-4068-9AB1-7469570E6D05}"/>
              </a:ext>
            </a:extLst>
          </p:cNvPr>
          <p:cNvSpPr>
            <a:spLocks noGrp="1"/>
          </p:cNvSpPr>
          <p:nvPr>
            <p:ph idx="1"/>
          </p:nvPr>
        </p:nvSpPr>
        <p:spPr>
          <a:xfrm>
            <a:off x="578588" y="1350483"/>
            <a:ext cx="11034823" cy="4351338"/>
          </a:xfrm>
        </p:spPr>
        <p:txBody>
          <a:bodyPr>
            <a:normAutofit/>
          </a:bodyPr>
          <a:lstStyle/>
          <a:p>
            <a:pPr>
              <a:buClr>
                <a:srgbClr val="FF9966"/>
              </a:buClr>
              <a:buFont typeface="Wingdings" panose="05000000000000000000" pitchFamily="2" charset="2"/>
              <a:buChar char="§"/>
            </a:pPr>
            <a:r>
              <a:rPr lang="fr-FR" dirty="0">
                <a:latin typeface="+mj-lt"/>
              </a:rPr>
              <a:t>Eléments de cadrage de l’étude-3</a:t>
            </a:r>
          </a:p>
          <a:p>
            <a:pPr>
              <a:buClr>
                <a:srgbClr val="FF9966"/>
              </a:buClr>
              <a:buFont typeface="Wingdings" panose="05000000000000000000" pitchFamily="2" charset="2"/>
              <a:buChar char="§"/>
            </a:pPr>
            <a:r>
              <a:rPr lang="fr-FR" dirty="0">
                <a:latin typeface="+mj-lt"/>
              </a:rPr>
              <a:t>Photographie et performance des actions de la programmation- 7</a:t>
            </a:r>
          </a:p>
          <a:p>
            <a:pPr>
              <a:buClr>
                <a:srgbClr val="FF9966"/>
              </a:buClr>
              <a:buFont typeface="Wingdings" panose="05000000000000000000" pitchFamily="2" charset="2"/>
              <a:buChar char="§"/>
            </a:pPr>
            <a:r>
              <a:rPr lang="fr-FR" dirty="0">
                <a:latin typeface="+mj-lt"/>
              </a:rPr>
              <a:t>Impact sur le recours à la formation professionnelle par les entreprises- 20</a:t>
            </a:r>
          </a:p>
          <a:p>
            <a:pPr>
              <a:buClr>
                <a:srgbClr val="FF9966"/>
              </a:buClr>
              <a:buFont typeface="Wingdings" panose="05000000000000000000" pitchFamily="2" charset="2"/>
              <a:buChar char="§"/>
            </a:pPr>
            <a:r>
              <a:rPr lang="fr-FR" dirty="0">
                <a:latin typeface="+mj-lt"/>
              </a:rPr>
              <a:t>Impact sur la montée en compétences des salariés-28</a:t>
            </a:r>
          </a:p>
          <a:p>
            <a:pPr>
              <a:buClr>
                <a:srgbClr val="FF9966"/>
              </a:buClr>
              <a:buFont typeface="Wingdings" panose="05000000000000000000" pitchFamily="2" charset="2"/>
              <a:buChar char="§"/>
            </a:pPr>
            <a:r>
              <a:rPr lang="fr-FR" dirty="0">
                <a:latin typeface="+mj-lt"/>
              </a:rPr>
              <a:t>Evaluation de la satisfaction-34</a:t>
            </a:r>
          </a:p>
          <a:p>
            <a:pPr>
              <a:buClr>
                <a:srgbClr val="FF9966"/>
              </a:buClr>
              <a:buFont typeface="Wingdings" panose="05000000000000000000" pitchFamily="2" charset="2"/>
              <a:buChar char="§"/>
            </a:pPr>
            <a:r>
              <a:rPr lang="fr-FR" dirty="0">
                <a:latin typeface="+mj-lt"/>
              </a:rPr>
              <a:t>Evaluation de l’impact à froid- 39</a:t>
            </a:r>
          </a:p>
          <a:p>
            <a:pPr marL="0" indent="0">
              <a:buNone/>
            </a:pPr>
            <a:endParaRPr lang="fr-NC" dirty="0">
              <a:latin typeface="+mj-lt"/>
            </a:endParaRPr>
          </a:p>
        </p:txBody>
      </p:sp>
      <p:sp>
        <p:nvSpPr>
          <p:cNvPr id="5" name="Espace réservé du numéro de diapositive 4">
            <a:extLst>
              <a:ext uri="{FF2B5EF4-FFF2-40B4-BE49-F238E27FC236}">
                <a16:creationId xmlns:a16="http://schemas.microsoft.com/office/drawing/2014/main" id="{846E3602-2F53-4EE0-985E-B3BAF208278A}"/>
              </a:ext>
            </a:extLst>
          </p:cNvPr>
          <p:cNvSpPr>
            <a:spLocks noGrp="1"/>
          </p:cNvSpPr>
          <p:nvPr>
            <p:ph type="sldNum" sz="quarter" idx="12"/>
          </p:nvPr>
        </p:nvSpPr>
        <p:spPr/>
        <p:txBody>
          <a:bodyPr/>
          <a:lstStyle/>
          <a:p>
            <a:fld id="{122E7E8F-CE77-40CD-9E35-91660E888EB9}" type="slidenum">
              <a:rPr lang="fr-NC" smtClean="0"/>
              <a:t>2</a:t>
            </a:fld>
            <a:endParaRPr lang="fr-NC"/>
          </a:p>
        </p:txBody>
      </p:sp>
      <p:sp>
        <p:nvSpPr>
          <p:cNvPr id="6" name="ZoneTexte 5">
            <a:extLst>
              <a:ext uri="{FF2B5EF4-FFF2-40B4-BE49-F238E27FC236}">
                <a16:creationId xmlns:a16="http://schemas.microsoft.com/office/drawing/2014/main" id="{2A16C00C-4F33-4701-AB69-C01F3C804866}"/>
              </a:ext>
            </a:extLst>
          </p:cNvPr>
          <p:cNvSpPr txBox="1"/>
          <p:nvPr/>
        </p:nvSpPr>
        <p:spPr>
          <a:xfrm>
            <a:off x="-3955508" y="157817"/>
            <a:ext cx="6342795" cy="523220"/>
          </a:xfrm>
          <a:prstGeom prst="rect">
            <a:avLst/>
          </a:prstGeom>
          <a:noFill/>
          <a:ln>
            <a:noFill/>
            <a:prstDash val="sysDot"/>
          </a:ln>
        </p:spPr>
        <p:txBody>
          <a:bodyPr wrap="square" rtlCol="0">
            <a:spAutoFit/>
          </a:bodyPr>
          <a:lstStyle/>
          <a:p>
            <a:pPr algn="r"/>
            <a:r>
              <a:rPr lang="fr-FR" sz="2800">
                <a:solidFill>
                  <a:srgbClr val="983881"/>
                </a:solidFill>
              </a:rPr>
              <a:t>Sommaire</a:t>
            </a:r>
            <a:endParaRPr lang="fr-NC" sz="2800">
              <a:solidFill>
                <a:srgbClr val="983881"/>
              </a:solidFill>
            </a:endParaRPr>
          </a:p>
        </p:txBody>
      </p:sp>
      <p:cxnSp>
        <p:nvCxnSpPr>
          <p:cNvPr id="2" name="Connecteur droit 1">
            <a:extLst>
              <a:ext uri="{FF2B5EF4-FFF2-40B4-BE49-F238E27FC236}">
                <a16:creationId xmlns:a16="http://schemas.microsoft.com/office/drawing/2014/main" id="{F2DAA8BC-FE78-0875-E187-3E2F789B6D84}"/>
              </a:ext>
            </a:extLst>
          </p:cNvPr>
          <p:cNvCxnSpPr/>
          <p:nvPr/>
        </p:nvCxnSpPr>
        <p:spPr>
          <a:xfrm>
            <a:off x="634916" y="681037"/>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3463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40C5A-0355-4850-8BD7-35645FCAF77E}"/>
              </a:ext>
            </a:extLst>
          </p:cNvPr>
          <p:cNvSpPr>
            <a:spLocks noGrp="1"/>
          </p:cNvSpPr>
          <p:nvPr>
            <p:ph type="title"/>
          </p:nvPr>
        </p:nvSpPr>
        <p:spPr>
          <a:xfrm>
            <a:off x="782782" y="2370570"/>
            <a:ext cx="10515600" cy="1325563"/>
          </a:xfrm>
          <a:noFill/>
          <a:ln w="22225">
            <a:solidFill>
              <a:schemeClr val="accent2"/>
            </a:solidFill>
          </a:ln>
        </p:spPr>
        <p:txBody>
          <a:bodyPr/>
          <a:lstStyle/>
          <a:p>
            <a:pPr algn="ctr"/>
            <a:r>
              <a:rPr lang="fr-FR"/>
              <a:t>Impact sur le recours à la formation professionnelle par les entreprises</a:t>
            </a:r>
            <a:endParaRPr lang="fr-NC"/>
          </a:p>
        </p:txBody>
      </p:sp>
      <p:sp>
        <p:nvSpPr>
          <p:cNvPr id="4" name="Espace réservé du numéro de diapositive 3">
            <a:extLst>
              <a:ext uri="{FF2B5EF4-FFF2-40B4-BE49-F238E27FC236}">
                <a16:creationId xmlns:a16="http://schemas.microsoft.com/office/drawing/2014/main" id="{746F11C1-D86E-4824-A7A9-46E9E3AC132A}"/>
              </a:ext>
            </a:extLst>
          </p:cNvPr>
          <p:cNvSpPr>
            <a:spLocks noGrp="1"/>
          </p:cNvSpPr>
          <p:nvPr>
            <p:ph type="sldNum" sz="quarter" idx="12"/>
          </p:nvPr>
        </p:nvSpPr>
        <p:spPr/>
        <p:txBody>
          <a:bodyPr/>
          <a:lstStyle/>
          <a:p>
            <a:fld id="{122E7E8F-CE77-40CD-9E35-91660E888EB9}" type="slidenum">
              <a:rPr lang="fr-NC" smtClean="0"/>
              <a:t>20</a:t>
            </a:fld>
            <a:endParaRPr lang="fr-NC"/>
          </a:p>
        </p:txBody>
      </p:sp>
    </p:spTree>
    <p:extLst>
      <p:ext uri="{BB962C8B-B14F-4D97-AF65-F5344CB8AC3E}">
        <p14:creationId xmlns:p14="http://schemas.microsoft.com/office/powerpoint/2010/main" val="2296748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Plus de 900 entreprises bénéficiaires d’une action de la programmation</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4" name="Espace réservé du numéro de diapositive 3">
            <a:extLst>
              <a:ext uri="{FF2B5EF4-FFF2-40B4-BE49-F238E27FC236}">
                <a16:creationId xmlns:a16="http://schemas.microsoft.com/office/drawing/2014/main" id="{F510BD09-6D6C-2FE6-693D-5B3E49CD0965}"/>
              </a:ext>
            </a:extLst>
          </p:cNvPr>
          <p:cNvSpPr>
            <a:spLocks noGrp="1"/>
          </p:cNvSpPr>
          <p:nvPr>
            <p:ph type="sldNum" sz="quarter" idx="12"/>
          </p:nvPr>
        </p:nvSpPr>
        <p:spPr/>
        <p:txBody>
          <a:bodyPr/>
          <a:lstStyle/>
          <a:p>
            <a:fld id="{8DF98CC9-A4D7-47D7-B152-95CCF62D9D11}" type="slidenum">
              <a:rPr lang="fr-NC" smtClean="0"/>
              <a:t>21</a:t>
            </a:fld>
            <a:endParaRPr lang="fr-NC"/>
          </a:p>
        </p:txBody>
      </p:sp>
      <p:sp>
        <p:nvSpPr>
          <p:cNvPr id="9" name="ZoneTexte 8">
            <a:extLst>
              <a:ext uri="{FF2B5EF4-FFF2-40B4-BE49-F238E27FC236}">
                <a16:creationId xmlns:a16="http://schemas.microsoft.com/office/drawing/2014/main" id="{0C7C2802-F7CD-6B78-A56A-BC0FE3E09673}"/>
              </a:ext>
            </a:extLst>
          </p:cNvPr>
          <p:cNvSpPr txBox="1"/>
          <p:nvPr/>
        </p:nvSpPr>
        <p:spPr>
          <a:xfrm>
            <a:off x="6379028" y="3896505"/>
            <a:ext cx="5221935" cy="400110"/>
          </a:xfrm>
          <a:prstGeom prst="rect">
            <a:avLst/>
          </a:prstGeom>
          <a:noFill/>
        </p:spPr>
        <p:txBody>
          <a:bodyPr wrap="square" rtlCol="0">
            <a:spAutoFit/>
          </a:bodyPr>
          <a:lstStyle/>
          <a:p>
            <a:pPr algn="just"/>
            <a:r>
              <a:rPr lang="fr-FR" sz="1000" i="1" dirty="0">
                <a:latin typeface="+mj-lt"/>
              </a:rPr>
              <a:t>* </a:t>
            </a:r>
            <a:r>
              <a:rPr lang="fr-FR" sz="1000" b="1" i="1" dirty="0">
                <a:latin typeface="+mj-lt"/>
              </a:rPr>
              <a:t>En 2021, </a:t>
            </a:r>
            <a:r>
              <a:rPr lang="fr-FR" sz="1000" i="1" dirty="0">
                <a:latin typeface="+mj-lt"/>
              </a:rPr>
              <a:t>l’action débit de boisson pour laquelle le FIAF est intervenue uniquement en co-financement </a:t>
            </a:r>
            <a:r>
              <a:rPr lang="fr-FR" sz="1000" b="1" i="1" dirty="0">
                <a:latin typeface="+mj-lt"/>
              </a:rPr>
              <a:t>a touché 105 entreprises</a:t>
            </a:r>
            <a:endParaRPr lang="fr-NC" sz="1000" b="1" i="1" dirty="0">
              <a:latin typeface="+mj-lt"/>
            </a:endParaRPr>
          </a:p>
        </p:txBody>
      </p:sp>
      <p:sp>
        <p:nvSpPr>
          <p:cNvPr id="11" name="ZoneTexte 10">
            <a:extLst>
              <a:ext uri="{FF2B5EF4-FFF2-40B4-BE49-F238E27FC236}">
                <a16:creationId xmlns:a16="http://schemas.microsoft.com/office/drawing/2014/main" id="{02ACCD62-EE62-1983-0325-64A0512F8F10}"/>
              </a:ext>
            </a:extLst>
          </p:cNvPr>
          <p:cNvSpPr txBox="1"/>
          <p:nvPr/>
        </p:nvSpPr>
        <p:spPr>
          <a:xfrm>
            <a:off x="81493" y="1986431"/>
            <a:ext cx="6314116" cy="1969770"/>
          </a:xfrm>
          <a:prstGeom prst="rect">
            <a:avLst/>
          </a:prstGeom>
          <a:noFill/>
        </p:spPr>
        <p:txBody>
          <a:bodyPr wrap="square" rtlCol="0">
            <a:spAutoFit/>
          </a:bodyPr>
          <a:lstStyle/>
          <a:p>
            <a:pPr algn="just"/>
            <a:r>
              <a:rPr lang="fr-FR" sz="1200" b="1" dirty="0">
                <a:solidFill>
                  <a:schemeClr val="accent1"/>
                </a:solidFill>
                <a:latin typeface="+mj-lt"/>
              </a:rPr>
              <a:t>Le millésime 2019 a été exceptionnel </a:t>
            </a:r>
            <a:r>
              <a:rPr lang="fr-FR" sz="1200" dirty="0">
                <a:latin typeface="+mj-lt"/>
              </a:rPr>
              <a:t>avec un nombre d’entreprises uniques largement au-dessus des moyennes de longue période. Cet écart s’explique par la mise en place du projet RGPD destiné à accompagner la mise en place de la réglementation en Nouvelle-Calédonie et qui concentre à lui seul 249 entreprises soit 46% des entreprises bénéficiaires. </a:t>
            </a:r>
          </a:p>
          <a:p>
            <a:pPr algn="just"/>
            <a:r>
              <a:rPr lang="fr-FR" sz="1200" dirty="0">
                <a:latin typeface="+mj-lt"/>
              </a:rPr>
              <a:t>En dehors de 2017 et 2019 qui étaient des années spécifiques, </a:t>
            </a:r>
            <a:r>
              <a:rPr lang="fr-FR" sz="1200" b="1" dirty="0">
                <a:solidFill>
                  <a:schemeClr val="accent1"/>
                </a:solidFill>
                <a:latin typeface="+mj-lt"/>
              </a:rPr>
              <a:t>la moyenne annuelle du nombre d’entreprises actives auprès du pôle programmation est de 165. </a:t>
            </a:r>
          </a:p>
          <a:p>
            <a:pPr algn="just"/>
            <a:endParaRPr lang="fr-FR" sz="1200" dirty="0">
              <a:latin typeface="+mj-lt"/>
            </a:endParaRPr>
          </a:p>
          <a:p>
            <a:pPr algn="just"/>
            <a:r>
              <a:rPr lang="fr-FR" sz="1200" dirty="0">
                <a:latin typeface="+mj-lt"/>
              </a:rPr>
              <a:t>Les actions de 2022 et 2023 n’ayant pas toutes encore été mises en œuvre, les données indiquées ici ne sont pas définitives et établissent un état au 31/12/2023.</a:t>
            </a:r>
          </a:p>
          <a:p>
            <a:pPr algn="just"/>
            <a:endParaRPr lang="fr-FR" sz="1400" dirty="0">
              <a:highlight>
                <a:srgbClr val="00FF00"/>
              </a:highlight>
              <a:latin typeface="+mj-lt"/>
            </a:endParaRPr>
          </a:p>
        </p:txBody>
      </p:sp>
      <p:sp>
        <p:nvSpPr>
          <p:cNvPr id="14" name="ZoneTexte 13">
            <a:extLst>
              <a:ext uri="{FF2B5EF4-FFF2-40B4-BE49-F238E27FC236}">
                <a16:creationId xmlns:a16="http://schemas.microsoft.com/office/drawing/2014/main" id="{70635801-44EF-43A5-C38C-24271754B80D}"/>
              </a:ext>
            </a:extLst>
          </p:cNvPr>
          <p:cNvSpPr txBox="1"/>
          <p:nvPr/>
        </p:nvSpPr>
        <p:spPr>
          <a:xfrm>
            <a:off x="98363" y="1489179"/>
            <a:ext cx="6052457" cy="461665"/>
          </a:xfrm>
          <a:prstGeom prst="rect">
            <a:avLst/>
          </a:prstGeom>
          <a:noFill/>
        </p:spPr>
        <p:txBody>
          <a:bodyPr wrap="square" rtlCol="0">
            <a:spAutoFit/>
          </a:bodyPr>
          <a:lstStyle/>
          <a:p>
            <a:r>
              <a:rPr lang="fr-FR" sz="1200" dirty="0">
                <a:latin typeface="+mj-lt"/>
              </a:rPr>
              <a:t>Ce sont </a:t>
            </a:r>
            <a:r>
              <a:rPr lang="fr-FR" sz="1200" b="1" dirty="0">
                <a:solidFill>
                  <a:schemeClr val="accent1"/>
                </a:solidFill>
                <a:latin typeface="+mj-lt"/>
              </a:rPr>
              <a:t>939 **entreprises uniques </a:t>
            </a:r>
            <a:r>
              <a:rPr lang="fr-FR" sz="1200" dirty="0">
                <a:latin typeface="+mj-lt"/>
              </a:rPr>
              <a:t>qui ont été bénéficiaires d’une action de la programmation, ce qui représente </a:t>
            </a:r>
            <a:r>
              <a:rPr lang="fr-FR" sz="1200" b="1" dirty="0">
                <a:solidFill>
                  <a:schemeClr val="accent1"/>
                </a:solidFill>
                <a:latin typeface="+mj-lt"/>
              </a:rPr>
              <a:t>14% des entreprises employeuses du secteur privé. </a:t>
            </a:r>
          </a:p>
        </p:txBody>
      </p:sp>
      <p:sp>
        <p:nvSpPr>
          <p:cNvPr id="15" name="ZoneTexte 14">
            <a:extLst>
              <a:ext uri="{FF2B5EF4-FFF2-40B4-BE49-F238E27FC236}">
                <a16:creationId xmlns:a16="http://schemas.microsoft.com/office/drawing/2014/main" id="{A3308CD4-6941-8627-3214-A5E12314936B}"/>
              </a:ext>
            </a:extLst>
          </p:cNvPr>
          <p:cNvSpPr txBox="1"/>
          <p:nvPr/>
        </p:nvSpPr>
        <p:spPr>
          <a:xfrm>
            <a:off x="6291600" y="4282792"/>
            <a:ext cx="5754131" cy="600164"/>
          </a:xfrm>
          <a:prstGeom prst="rect">
            <a:avLst/>
          </a:prstGeom>
          <a:noFill/>
        </p:spPr>
        <p:txBody>
          <a:bodyPr wrap="square" rtlCol="0">
            <a:spAutoFit/>
          </a:bodyPr>
          <a:lstStyle/>
          <a:p>
            <a:r>
              <a:rPr lang="fr-FR" sz="1100" dirty="0">
                <a:latin typeface="+mj-lt"/>
              </a:rPr>
              <a:t>**Ce chiffre est issu du recensement opéré par les équipes de la programmation et des OF, hors action débit de boisson. Une marge d’erreur de + ou – 5% est à envisager, liée à des écarts de recensement sur les années 2017 à 2019 sur le projet </a:t>
            </a:r>
            <a:r>
              <a:rPr lang="fr-FR" sz="1100" dirty="0" err="1">
                <a:latin typeface="+mj-lt"/>
              </a:rPr>
              <a:t>Karuia</a:t>
            </a:r>
            <a:endParaRPr lang="fr-NC" sz="1100" dirty="0">
              <a:latin typeface="+mj-lt"/>
            </a:endParaRPr>
          </a:p>
        </p:txBody>
      </p:sp>
      <p:sp>
        <p:nvSpPr>
          <p:cNvPr id="5" name="ZoneTexte 4">
            <a:extLst>
              <a:ext uri="{FF2B5EF4-FFF2-40B4-BE49-F238E27FC236}">
                <a16:creationId xmlns:a16="http://schemas.microsoft.com/office/drawing/2014/main" id="{BC61911F-4AED-6CDD-BD82-A0366DB7E437}"/>
              </a:ext>
            </a:extLst>
          </p:cNvPr>
          <p:cNvSpPr txBox="1"/>
          <p:nvPr/>
        </p:nvSpPr>
        <p:spPr>
          <a:xfrm>
            <a:off x="6291600" y="5314137"/>
            <a:ext cx="5678350" cy="892552"/>
          </a:xfrm>
          <a:prstGeom prst="rect">
            <a:avLst/>
          </a:prstGeom>
          <a:noFill/>
        </p:spPr>
        <p:txBody>
          <a:bodyPr wrap="square" rtlCol="0">
            <a:spAutoFit/>
          </a:bodyPr>
          <a:lstStyle/>
          <a:p>
            <a:r>
              <a:rPr lang="fr-FR" sz="1600" b="1" dirty="0">
                <a:solidFill>
                  <a:schemeClr val="accent2"/>
                </a:solidFill>
                <a:latin typeface="+mj-lt"/>
              </a:rPr>
              <a:t>47 % de « </a:t>
            </a:r>
            <a:r>
              <a:rPr lang="fr-FR" sz="1600" b="1" dirty="0" err="1">
                <a:solidFill>
                  <a:schemeClr val="accent2"/>
                </a:solidFill>
                <a:latin typeface="+mj-lt"/>
              </a:rPr>
              <a:t>repeaters</a:t>
            </a:r>
            <a:r>
              <a:rPr lang="fr-FR" sz="1600" b="1" dirty="0">
                <a:solidFill>
                  <a:schemeClr val="accent2"/>
                </a:solidFill>
                <a:latin typeface="+mj-lt"/>
              </a:rPr>
              <a:t> » qui renouvellent l’expérience </a:t>
            </a:r>
            <a:endParaRPr lang="fr-FR" sz="1600" b="1" dirty="0">
              <a:solidFill>
                <a:schemeClr val="accent1"/>
              </a:solidFill>
              <a:latin typeface="+mj-lt"/>
            </a:endParaRPr>
          </a:p>
          <a:p>
            <a:r>
              <a:rPr lang="fr-FR" sz="1200" dirty="0">
                <a:latin typeface="+mj-lt"/>
              </a:rPr>
              <a:t>47 % des entreprises ont renouvelé l’expérience avec la programmation, en bénéficiant d’au moins 2 actions différentes.</a:t>
            </a:r>
            <a:r>
              <a:rPr lang="fr-FR" sz="1200" b="1" dirty="0">
                <a:solidFill>
                  <a:schemeClr val="accent1"/>
                </a:solidFill>
                <a:latin typeface="+mj-lt"/>
              </a:rPr>
              <a:t>171</a:t>
            </a:r>
            <a:r>
              <a:rPr lang="fr-FR" sz="1200" dirty="0">
                <a:solidFill>
                  <a:schemeClr val="accent1"/>
                </a:solidFill>
                <a:latin typeface="+mj-lt"/>
              </a:rPr>
              <a:t> </a:t>
            </a:r>
            <a:r>
              <a:rPr lang="fr-FR" sz="1200" b="1" dirty="0">
                <a:solidFill>
                  <a:schemeClr val="accent1"/>
                </a:solidFill>
                <a:latin typeface="+mj-lt"/>
              </a:rPr>
              <a:t>entreprises se sont inscrites pour plus de 5 actions différentes</a:t>
            </a:r>
            <a:r>
              <a:rPr lang="fr-FR" sz="1200" dirty="0">
                <a:latin typeface="+mj-lt"/>
              </a:rPr>
              <a:t>. </a:t>
            </a:r>
          </a:p>
        </p:txBody>
      </p:sp>
      <p:sp>
        <p:nvSpPr>
          <p:cNvPr id="12" name="ZoneTexte 11">
            <a:extLst>
              <a:ext uri="{FF2B5EF4-FFF2-40B4-BE49-F238E27FC236}">
                <a16:creationId xmlns:a16="http://schemas.microsoft.com/office/drawing/2014/main" id="{A60B2981-5830-6DA4-15C8-3979041DC4B3}"/>
              </a:ext>
            </a:extLst>
          </p:cNvPr>
          <p:cNvSpPr txBox="1"/>
          <p:nvPr/>
        </p:nvSpPr>
        <p:spPr>
          <a:xfrm>
            <a:off x="8240371" y="6580392"/>
            <a:ext cx="4513217" cy="246221"/>
          </a:xfrm>
          <a:prstGeom prst="rect">
            <a:avLst/>
          </a:prstGeom>
          <a:noFill/>
        </p:spPr>
        <p:txBody>
          <a:bodyPr wrap="square" rtlCol="0">
            <a:spAutoFit/>
          </a:bodyPr>
          <a:lstStyle/>
          <a:p>
            <a:r>
              <a:rPr lang="fr-FR" sz="1000" i="1" dirty="0"/>
              <a:t>Sources tableau de suivi stagiaires/ données ISEE au 31/12/2022</a:t>
            </a:r>
          </a:p>
        </p:txBody>
      </p:sp>
      <p:sp>
        <p:nvSpPr>
          <p:cNvPr id="16" name="ZoneTexte 15">
            <a:extLst>
              <a:ext uri="{FF2B5EF4-FFF2-40B4-BE49-F238E27FC236}">
                <a16:creationId xmlns:a16="http://schemas.microsoft.com/office/drawing/2014/main" id="{7CBD9F7D-CE59-FFEF-D5DB-30E1DAB14A19}"/>
              </a:ext>
            </a:extLst>
          </p:cNvPr>
          <p:cNvSpPr txBox="1"/>
          <p:nvPr/>
        </p:nvSpPr>
        <p:spPr>
          <a:xfrm>
            <a:off x="81493" y="978136"/>
            <a:ext cx="6193455" cy="307777"/>
          </a:xfrm>
          <a:prstGeom prst="rect">
            <a:avLst/>
          </a:prstGeom>
          <a:noFill/>
        </p:spPr>
        <p:txBody>
          <a:bodyPr wrap="square" rtlCol="0">
            <a:spAutoFit/>
          </a:bodyPr>
          <a:lstStyle/>
          <a:p>
            <a:r>
              <a:rPr lang="fr-FR" sz="1400" b="1" dirty="0">
                <a:solidFill>
                  <a:schemeClr val="accent2"/>
                </a:solidFill>
                <a:latin typeface="+mj-lt"/>
              </a:rPr>
              <a:t>En moyenne 165 entreprises par an bénéficient d’une action de la programmation</a:t>
            </a:r>
          </a:p>
        </p:txBody>
      </p:sp>
      <p:pic>
        <p:nvPicPr>
          <p:cNvPr id="10" name="Image 9">
            <a:extLst>
              <a:ext uri="{FF2B5EF4-FFF2-40B4-BE49-F238E27FC236}">
                <a16:creationId xmlns:a16="http://schemas.microsoft.com/office/drawing/2014/main" id="{497691F9-77EA-E6FC-8048-15416DAE079A}"/>
              </a:ext>
            </a:extLst>
          </p:cNvPr>
          <p:cNvPicPr>
            <a:picLocks noChangeAspect="1"/>
          </p:cNvPicPr>
          <p:nvPr/>
        </p:nvPicPr>
        <p:blipFill>
          <a:blip r:embed="rId2"/>
          <a:stretch>
            <a:fillRect/>
          </a:stretch>
        </p:blipFill>
        <p:spPr>
          <a:xfrm>
            <a:off x="6952332" y="851515"/>
            <a:ext cx="4578493" cy="2920237"/>
          </a:xfrm>
          <a:prstGeom prst="rect">
            <a:avLst/>
          </a:prstGeom>
        </p:spPr>
      </p:pic>
      <p:pic>
        <p:nvPicPr>
          <p:cNvPr id="3" name="Image 2">
            <a:extLst>
              <a:ext uri="{FF2B5EF4-FFF2-40B4-BE49-F238E27FC236}">
                <a16:creationId xmlns:a16="http://schemas.microsoft.com/office/drawing/2014/main" id="{C90AC0A5-5F2B-A463-0837-1C96541BA6A1}"/>
              </a:ext>
            </a:extLst>
          </p:cNvPr>
          <p:cNvPicPr>
            <a:picLocks noChangeAspect="1"/>
          </p:cNvPicPr>
          <p:nvPr/>
        </p:nvPicPr>
        <p:blipFill>
          <a:blip r:embed="rId3"/>
          <a:stretch>
            <a:fillRect/>
          </a:stretch>
        </p:blipFill>
        <p:spPr>
          <a:xfrm>
            <a:off x="98363" y="3896505"/>
            <a:ext cx="5906659" cy="2961495"/>
          </a:xfrm>
          <a:prstGeom prst="rect">
            <a:avLst/>
          </a:prstGeom>
        </p:spPr>
      </p:pic>
    </p:spTree>
    <p:extLst>
      <p:ext uri="{BB962C8B-B14F-4D97-AF65-F5344CB8AC3E}">
        <p14:creationId xmlns:p14="http://schemas.microsoft.com/office/powerpoint/2010/main" val="39554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11325132" cy="689124"/>
          </a:xfrm>
        </p:spPr>
        <p:txBody>
          <a:bodyPr>
            <a:noAutofit/>
          </a:bodyPr>
          <a:lstStyle/>
          <a:p>
            <a:r>
              <a:rPr lang="fr-FR" sz="2200" b="1" dirty="0">
                <a:solidFill>
                  <a:schemeClr val="accent5">
                    <a:lumMod val="75000"/>
                  </a:schemeClr>
                </a:solidFill>
              </a:rPr>
              <a:t>56% des entreprises ont envoyé au moins deux stagiaires dans une formation de la programmation</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4" name="Espace réservé du numéro de diapositive 3">
            <a:extLst>
              <a:ext uri="{FF2B5EF4-FFF2-40B4-BE49-F238E27FC236}">
                <a16:creationId xmlns:a16="http://schemas.microsoft.com/office/drawing/2014/main" id="{F510BD09-6D6C-2FE6-693D-5B3E49CD0965}"/>
              </a:ext>
            </a:extLst>
          </p:cNvPr>
          <p:cNvSpPr>
            <a:spLocks noGrp="1"/>
          </p:cNvSpPr>
          <p:nvPr>
            <p:ph type="sldNum" sz="quarter" idx="12"/>
          </p:nvPr>
        </p:nvSpPr>
        <p:spPr/>
        <p:txBody>
          <a:bodyPr/>
          <a:lstStyle/>
          <a:p>
            <a:fld id="{8DF98CC9-A4D7-47D7-B152-95CCF62D9D11}" type="slidenum">
              <a:rPr lang="fr-NC" smtClean="0"/>
              <a:t>22</a:t>
            </a:fld>
            <a:endParaRPr lang="fr-NC"/>
          </a:p>
        </p:txBody>
      </p:sp>
      <p:sp>
        <p:nvSpPr>
          <p:cNvPr id="9" name="ZoneTexte 8">
            <a:extLst>
              <a:ext uri="{FF2B5EF4-FFF2-40B4-BE49-F238E27FC236}">
                <a16:creationId xmlns:a16="http://schemas.microsoft.com/office/drawing/2014/main" id="{A1A1A178-568F-CEAE-3D66-A9240A2C4486}"/>
              </a:ext>
            </a:extLst>
          </p:cNvPr>
          <p:cNvSpPr txBox="1"/>
          <p:nvPr/>
        </p:nvSpPr>
        <p:spPr>
          <a:xfrm>
            <a:off x="119741" y="1496385"/>
            <a:ext cx="5976259" cy="3785652"/>
          </a:xfrm>
          <a:prstGeom prst="rect">
            <a:avLst/>
          </a:prstGeom>
          <a:noFill/>
        </p:spPr>
        <p:txBody>
          <a:bodyPr wrap="square" rtlCol="0">
            <a:spAutoFit/>
          </a:bodyPr>
          <a:lstStyle/>
          <a:p>
            <a:pPr algn="just"/>
            <a:endParaRPr lang="fr-FR" sz="1500" dirty="0">
              <a:latin typeface="+mj-lt"/>
            </a:endParaRPr>
          </a:p>
          <a:p>
            <a:pPr marL="285750" indent="-285750" algn="just">
              <a:buFont typeface="Wingdings" panose="05000000000000000000" pitchFamily="2" charset="2"/>
              <a:buChar char="§"/>
            </a:pPr>
            <a:r>
              <a:rPr lang="fr-FR" sz="1500" b="1" dirty="0">
                <a:solidFill>
                  <a:schemeClr val="accent1"/>
                </a:solidFill>
                <a:latin typeface="+mj-lt"/>
              </a:rPr>
              <a:t>56% des entreprises ont envoyé au moins deux stagiaires </a:t>
            </a:r>
            <a:r>
              <a:rPr lang="fr-FR" sz="1500" dirty="0">
                <a:latin typeface="+mj-lt"/>
              </a:rPr>
              <a:t>dans une action de la programmation (cf. un stagiaire peut être un(e) salarié(e) qui participe à plusieurs actions de la programmation). On observe un écart significatif selon la taille de l’entreprise : </a:t>
            </a:r>
            <a:r>
              <a:rPr lang="fr-FR" sz="1500" b="1" dirty="0">
                <a:latin typeface="+mj-lt"/>
              </a:rPr>
              <a:t>ce taux est de 55% pour les entreprises de moins de 10 salarié(e)s et de 69% pour les plus de 10 salarié(e)s. </a:t>
            </a:r>
          </a:p>
          <a:p>
            <a:pPr algn="just"/>
            <a:endParaRPr lang="fr-FR" sz="1500" dirty="0">
              <a:latin typeface="+mj-lt"/>
            </a:endParaRPr>
          </a:p>
          <a:p>
            <a:pPr marL="285750" indent="-285750" algn="just">
              <a:buFont typeface="Wingdings" panose="05000000000000000000" pitchFamily="2" charset="2"/>
              <a:buChar char="§"/>
            </a:pPr>
            <a:r>
              <a:rPr lang="fr-FR" sz="1500" b="1" dirty="0">
                <a:solidFill>
                  <a:schemeClr val="accent1"/>
                </a:solidFill>
                <a:latin typeface="+mj-lt"/>
              </a:rPr>
              <a:t>On observe également des disparités en fonction des secteurs d’activité :</a:t>
            </a:r>
          </a:p>
          <a:p>
            <a:pPr marL="742950" lvl="1" indent="-285750" algn="just">
              <a:buFont typeface="Wingdings" panose="05000000000000000000" pitchFamily="2" charset="2"/>
              <a:buChar char="§"/>
            </a:pPr>
            <a:r>
              <a:rPr lang="fr-FR" sz="1500" dirty="0">
                <a:latin typeface="+mj-lt"/>
              </a:rPr>
              <a:t>le secteur de l’hôtellerie –restauration et celui des activités spécialisées ont été proportionnellement moins nombreux à envoyer plusieurs salarié(e)s (respectivement 44% et 29%)</a:t>
            </a:r>
          </a:p>
          <a:p>
            <a:pPr marL="742950" lvl="1" indent="-285750" algn="just">
              <a:buFont typeface="Wingdings" panose="05000000000000000000" pitchFamily="2" charset="2"/>
              <a:buChar char="§"/>
            </a:pPr>
            <a:r>
              <a:rPr lang="fr-FR" sz="1500" dirty="0">
                <a:latin typeface="+mj-lt"/>
              </a:rPr>
              <a:t>À l’inverse des secteurs du transport, de l’industrie extractive et des activités immobilières qui ont envoyé en grande majorité au moins deux salarié(e)s (respectivement 91%, 71 et 73%) </a:t>
            </a:r>
          </a:p>
          <a:p>
            <a:pPr lvl="1" algn="just"/>
            <a:endParaRPr lang="fr-FR" sz="1500" dirty="0">
              <a:latin typeface="+mj-lt"/>
            </a:endParaRPr>
          </a:p>
        </p:txBody>
      </p:sp>
      <p:pic>
        <p:nvPicPr>
          <p:cNvPr id="3" name="Image 2">
            <a:extLst>
              <a:ext uri="{FF2B5EF4-FFF2-40B4-BE49-F238E27FC236}">
                <a16:creationId xmlns:a16="http://schemas.microsoft.com/office/drawing/2014/main" id="{BDDB9D3F-0E9D-1F85-0D87-347E8C8890F3}"/>
              </a:ext>
            </a:extLst>
          </p:cNvPr>
          <p:cNvPicPr>
            <a:picLocks noChangeAspect="1"/>
          </p:cNvPicPr>
          <p:nvPr/>
        </p:nvPicPr>
        <p:blipFill>
          <a:blip r:embed="rId2"/>
          <a:stretch>
            <a:fillRect/>
          </a:stretch>
        </p:blipFill>
        <p:spPr>
          <a:xfrm>
            <a:off x="6400800" y="1496385"/>
            <a:ext cx="5388428" cy="3787518"/>
          </a:xfrm>
          <a:prstGeom prst="rect">
            <a:avLst/>
          </a:prstGeom>
        </p:spPr>
      </p:pic>
      <p:sp>
        <p:nvSpPr>
          <p:cNvPr id="5" name="ZoneTexte 4">
            <a:extLst>
              <a:ext uri="{FF2B5EF4-FFF2-40B4-BE49-F238E27FC236}">
                <a16:creationId xmlns:a16="http://schemas.microsoft.com/office/drawing/2014/main" id="{960D19A5-2CA4-1574-19A1-C695F0FAB778}"/>
              </a:ext>
            </a:extLst>
          </p:cNvPr>
          <p:cNvSpPr txBox="1"/>
          <p:nvPr/>
        </p:nvSpPr>
        <p:spPr>
          <a:xfrm>
            <a:off x="6400800" y="5525353"/>
            <a:ext cx="5181600" cy="830997"/>
          </a:xfrm>
          <a:prstGeom prst="rect">
            <a:avLst/>
          </a:prstGeom>
          <a:noFill/>
        </p:spPr>
        <p:txBody>
          <a:bodyPr wrap="square" rtlCol="0">
            <a:spAutoFit/>
          </a:bodyPr>
          <a:lstStyle/>
          <a:p>
            <a:r>
              <a:rPr lang="fr-FR" sz="1200" dirty="0">
                <a:latin typeface="+mj-lt"/>
              </a:rPr>
              <a:t>NB : Entre 2017 et 2023, </a:t>
            </a:r>
            <a:r>
              <a:rPr lang="fr-FR" sz="1200" b="1" dirty="0">
                <a:solidFill>
                  <a:schemeClr val="accent1"/>
                </a:solidFill>
                <a:latin typeface="+mj-lt"/>
              </a:rPr>
              <a:t>en moyenne une entreprise bénéficiaire a envoyé 5 stagiaires </a:t>
            </a:r>
            <a:r>
              <a:rPr lang="fr-FR" sz="1200" dirty="0">
                <a:latin typeface="+mj-lt"/>
              </a:rPr>
              <a:t>dans une action de la programmation</a:t>
            </a:r>
            <a:r>
              <a:rPr lang="fr-FR" sz="1800" dirty="0">
                <a:latin typeface="+mj-lt"/>
              </a:rPr>
              <a:t>.</a:t>
            </a:r>
            <a:endParaRPr lang="fr-FR" sz="1800" b="1" dirty="0">
              <a:latin typeface="+mj-lt"/>
            </a:endParaRPr>
          </a:p>
          <a:p>
            <a:endParaRPr lang="fr-FR" dirty="0"/>
          </a:p>
        </p:txBody>
      </p:sp>
    </p:spTree>
    <p:extLst>
      <p:ext uri="{BB962C8B-B14F-4D97-AF65-F5344CB8AC3E}">
        <p14:creationId xmlns:p14="http://schemas.microsoft.com/office/powerpoint/2010/main" val="1969530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90882" y="178047"/>
            <a:ext cx="11701315" cy="689124"/>
          </a:xfrm>
        </p:spPr>
        <p:txBody>
          <a:bodyPr>
            <a:noAutofit/>
          </a:bodyPr>
          <a:lstStyle/>
          <a:p>
            <a:r>
              <a:rPr lang="fr-FR" sz="2200" b="1" dirty="0">
                <a:solidFill>
                  <a:schemeClr val="accent5">
                    <a:lumMod val="75000"/>
                  </a:schemeClr>
                </a:solidFill>
              </a:rPr>
              <a:t>15% des entreprises employeuses du secteur privé ont eu recours à une action de la programmation</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59278" y="712792"/>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4" name="Espace réservé du numéro de diapositive 3">
            <a:extLst>
              <a:ext uri="{FF2B5EF4-FFF2-40B4-BE49-F238E27FC236}">
                <a16:creationId xmlns:a16="http://schemas.microsoft.com/office/drawing/2014/main" id="{F510BD09-6D6C-2FE6-693D-5B3E49CD0965}"/>
              </a:ext>
            </a:extLst>
          </p:cNvPr>
          <p:cNvSpPr>
            <a:spLocks noGrp="1"/>
          </p:cNvSpPr>
          <p:nvPr>
            <p:ph type="sldNum" sz="quarter" idx="12"/>
          </p:nvPr>
        </p:nvSpPr>
        <p:spPr/>
        <p:txBody>
          <a:bodyPr/>
          <a:lstStyle/>
          <a:p>
            <a:fld id="{8DF98CC9-A4D7-47D7-B152-95CCF62D9D11}" type="slidenum">
              <a:rPr lang="fr-NC" smtClean="0"/>
              <a:t>23</a:t>
            </a:fld>
            <a:endParaRPr lang="fr-NC"/>
          </a:p>
        </p:txBody>
      </p:sp>
      <p:sp>
        <p:nvSpPr>
          <p:cNvPr id="12" name="ZoneTexte 11">
            <a:extLst>
              <a:ext uri="{FF2B5EF4-FFF2-40B4-BE49-F238E27FC236}">
                <a16:creationId xmlns:a16="http://schemas.microsoft.com/office/drawing/2014/main" id="{6C955269-A675-8290-A996-B365D861DA88}"/>
              </a:ext>
            </a:extLst>
          </p:cNvPr>
          <p:cNvSpPr txBox="1"/>
          <p:nvPr/>
        </p:nvSpPr>
        <p:spPr>
          <a:xfrm>
            <a:off x="49749" y="802328"/>
            <a:ext cx="4231574" cy="2308324"/>
          </a:xfrm>
          <a:prstGeom prst="rect">
            <a:avLst/>
          </a:prstGeom>
          <a:noFill/>
        </p:spPr>
        <p:txBody>
          <a:bodyPr wrap="square" rtlCol="0">
            <a:spAutoFit/>
          </a:bodyPr>
          <a:lstStyle/>
          <a:p>
            <a:pPr algn="just"/>
            <a:endParaRPr lang="fr-FR" sz="1200" dirty="0">
              <a:latin typeface="+mj-lt"/>
            </a:endParaRPr>
          </a:p>
          <a:p>
            <a:pPr algn="just"/>
            <a:endParaRPr lang="fr-FR" sz="1200" dirty="0">
              <a:latin typeface="+mj-lt"/>
            </a:endParaRPr>
          </a:p>
          <a:p>
            <a:pPr algn="just"/>
            <a:r>
              <a:rPr lang="fr-FR" sz="1200" b="1" dirty="0">
                <a:solidFill>
                  <a:schemeClr val="accent2"/>
                </a:solidFill>
                <a:latin typeface="+mj-lt"/>
              </a:rPr>
              <a:t>Un taux de pénétration global de 15% et des disparités selon la taille de l’entreprise.</a:t>
            </a:r>
          </a:p>
          <a:p>
            <a:pPr algn="just"/>
            <a:endParaRPr lang="fr-FR" sz="1200" b="1" dirty="0">
              <a:solidFill>
                <a:schemeClr val="accent2"/>
              </a:solidFill>
              <a:latin typeface="+mj-lt"/>
            </a:endParaRPr>
          </a:p>
          <a:p>
            <a:pPr marL="285750" indent="-285750" algn="just">
              <a:buFont typeface="Wingdings" panose="05000000000000000000" pitchFamily="2" charset="2"/>
              <a:buChar char="§"/>
            </a:pPr>
            <a:r>
              <a:rPr lang="fr-FR" sz="1200" dirty="0">
                <a:latin typeface="+mj-lt"/>
              </a:rPr>
              <a:t>Entre 2017 et 2023, 37% </a:t>
            </a:r>
            <a:r>
              <a:rPr lang="fr-FR" sz="1200" b="1" dirty="0">
                <a:latin typeface="+mj-lt"/>
              </a:rPr>
              <a:t>des entreprises du secteur privé de plus de 10 salarié(e)s ont eu recours à une action de la programmation, contre 9% des entreprises de moins de 10 salarié(e)s.</a:t>
            </a:r>
          </a:p>
          <a:p>
            <a:pPr marL="285750" indent="-285750" algn="just">
              <a:buFont typeface="Wingdings" panose="05000000000000000000" pitchFamily="2" charset="2"/>
              <a:buChar char="§"/>
            </a:pPr>
            <a:endParaRPr lang="fr-FR" sz="1200" b="1" dirty="0">
              <a:latin typeface="+mj-lt"/>
            </a:endParaRPr>
          </a:p>
          <a:p>
            <a:pPr marL="285750" indent="-285750" algn="just">
              <a:buFont typeface="Wingdings" panose="05000000000000000000" pitchFamily="2" charset="2"/>
              <a:buChar char="§"/>
            </a:pPr>
            <a:r>
              <a:rPr lang="fr-FR" sz="1200" dirty="0">
                <a:latin typeface="+mj-lt"/>
              </a:rPr>
              <a:t>Un écart sensiblement équivalent à celui observé dans le cadre de l’action des plans de financement. </a:t>
            </a:r>
            <a:endParaRPr lang="fr-FR" sz="1200" dirty="0">
              <a:highlight>
                <a:srgbClr val="FFFF00"/>
              </a:highlight>
              <a:latin typeface="+mj-lt"/>
            </a:endParaRPr>
          </a:p>
        </p:txBody>
      </p:sp>
      <p:sp>
        <p:nvSpPr>
          <p:cNvPr id="6" name="ZoneTexte 5">
            <a:extLst>
              <a:ext uri="{FF2B5EF4-FFF2-40B4-BE49-F238E27FC236}">
                <a16:creationId xmlns:a16="http://schemas.microsoft.com/office/drawing/2014/main" id="{D9C3EAFF-BD16-E5F5-E983-B4232AD98622}"/>
              </a:ext>
            </a:extLst>
          </p:cNvPr>
          <p:cNvSpPr txBox="1"/>
          <p:nvPr/>
        </p:nvSpPr>
        <p:spPr>
          <a:xfrm>
            <a:off x="163104" y="3341485"/>
            <a:ext cx="4231575" cy="3416320"/>
          </a:xfrm>
          <a:prstGeom prst="rect">
            <a:avLst/>
          </a:prstGeom>
          <a:noFill/>
        </p:spPr>
        <p:txBody>
          <a:bodyPr wrap="square" rtlCol="0">
            <a:spAutoFit/>
          </a:bodyPr>
          <a:lstStyle/>
          <a:p>
            <a:pPr algn="just"/>
            <a:r>
              <a:rPr lang="fr-FR" sz="1200" b="1" dirty="0">
                <a:solidFill>
                  <a:schemeClr val="accent2"/>
                </a:solidFill>
                <a:latin typeface="+mj-lt"/>
              </a:rPr>
              <a:t>Un nombre d’entreprises actives de moins de 10 salarié(e)s qui se stabilise</a:t>
            </a:r>
          </a:p>
          <a:p>
            <a:pPr algn="just"/>
            <a:endParaRPr lang="fr-FR" sz="1200" b="1" dirty="0">
              <a:solidFill>
                <a:schemeClr val="accent2"/>
              </a:solidFill>
              <a:latin typeface="+mj-lt"/>
            </a:endParaRPr>
          </a:p>
          <a:p>
            <a:pPr algn="just"/>
            <a:r>
              <a:rPr lang="fr-FR" sz="1200" dirty="0">
                <a:latin typeface="+mj-lt"/>
              </a:rPr>
              <a:t>Entre 2017 et 2023, ce sont 469 entreprises de moins de 10 salarié(e)s qui ont été bénéficiaires d’une action de la programmation soit </a:t>
            </a:r>
            <a:r>
              <a:rPr lang="fr-FR" sz="1200" b="1" dirty="0">
                <a:solidFill>
                  <a:schemeClr val="accent1"/>
                </a:solidFill>
                <a:latin typeface="+mj-lt"/>
              </a:rPr>
              <a:t>50 % des entreprises bénéficiaires</a:t>
            </a:r>
            <a:endParaRPr lang="fr-FR" sz="1200" dirty="0">
              <a:latin typeface="+mj-lt"/>
            </a:endParaRPr>
          </a:p>
          <a:p>
            <a:pPr algn="just"/>
            <a:endParaRPr lang="fr-FR" sz="1200" b="1" dirty="0">
              <a:solidFill>
                <a:schemeClr val="accent2"/>
              </a:solidFill>
              <a:latin typeface="+mj-lt"/>
            </a:endParaRPr>
          </a:p>
          <a:p>
            <a:pPr algn="just"/>
            <a:r>
              <a:rPr lang="fr-FR" sz="1200" dirty="0">
                <a:latin typeface="+mj-lt"/>
              </a:rPr>
              <a:t>En dehors du pic conjoncturel observé en 2019 (lié en partie au projet </a:t>
            </a:r>
            <a:r>
              <a:rPr lang="fr-FR" sz="1200" dirty="0" err="1">
                <a:latin typeface="+mj-lt"/>
              </a:rPr>
              <a:t>Karuia</a:t>
            </a:r>
            <a:r>
              <a:rPr lang="fr-FR" sz="1200" dirty="0">
                <a:latin typeface="+mj-lt"/>
              </a:rPr>
              <a:t> –Ecoconduite qui concentre à lui seul près d’un tiers des entreprises de moins de 10 salarié(e)s), </a:t>
            </a:r>
            <a:r>
              <a:rPr lang="fr-FR" sz="1200" b="1" dirty="0">
                <a:solidFill>
                  <a:schemeClr val="accent1"/>
                </a:solidFill>
                <a:latin typeface="+mj-lt"/>
              </a:rPr>
              <a:t>le nombre d’entreprises de moins de 10 salarié(e)s actives dans une action de la programmation  tend à stabiliser. </a:t>
            </a:r>
            <a:r>
              <a:rPr lang="fr-FR" sz="1200" dirty="0">
                <a:latin typeface="+mj-lt"/>
              </a:rPr>
              <a:t>Depuis 2021, elles représentent même moins de 40% des entreprises bénéficiaires chaque année.</a:t>
            </a:r>
          </a:p>
          <a:p>
            <a:pPr algn="just"/>
            <a:endParaRPr lang="fr-FR" sz="1200" b="1" dirty="0">
              <a:solidFill>
                <a:schemeClr val="accent1"/>
              </a:solidFill>
              <a:latin typeface="+mj-lt"/>
            </a:endParaRPr>
          </a:p>
          <a:p>
            <a:pPr algn="just"/>
            <a:r>
              <a:rPr lang="fr-FR" sz="1200" b="1" dirty="0">
                <a:solidFill>
                  <a:schemeClr val="accent1"/>
                </a:solidFill>
                <a:latin typeface="+mj-lt"/>
              </a:rPr>
              <a:t>Une dynamique différente de celle observée auprès du pôle qui finance les plans de formation </a:t>
            </a:r>
            <a:r>
              <a:rPr lang="fr-FR" sz="1200" dirty="0">
                <a:latin typeface="+mj-lt"/>
              </a:rPr>
              <a:t>qui voit leur nombre progresser en moyenne chaque année de 13%.</a:t>
            </a:r>
          </a:p>
        </p:txBody>
      </p:sp>
      <p:sp>
        <p:nvSpPr>
          <p:cNvPr id="8" name="ZoneTexte 7">
            <a:extLst>
              <a:ext uri="{FF2B5EF4-FFF2-40B4-BE49-F238E27FC236}">
                <a16:creationId xmlns:a16="http://schemas.microsoft.com/office/drawing/2014/main" id="{922A3D05-5F3D-F75F-B0A7-7F7204DD7BFF}"/>
              </a:ext>
            </a:extLst>
          </p:cNvPr>
          <p:cNvSpPr txBox="1"/>
          <p:nvPr/>
        </p:nvSpPr>
        <p:spPr>
          <a:xfrm>
            <a:off x="4563432" y="6091329"/>
            <a:ext cx="6230259" cy="230832"/>
          </a:xfrm>
          <a:prstGeom prst="rect">
            <a:avLst/>
          </a:prstGeom>
          <a:noFill/>
        </p:spPr>
        <p:txBody>
          <a:bodyPr wrap="square" rtlCol="0">
            <a:spAutoFit/>
          </a:bodyPr>
          <a:lstStyle/>
          <a:p>
            <a:r>
              <a:rPr lang="fr-FR" sz="900" i="1" dirty="0"/>
              <a:t>Sources tableau de suivi stagiaires et </a:t>
            </a:r>
            <a:r>
              <a:rPr lang="fr-FR" sz="900" i="1" dirty="0" err="1"/>
              <a:t>template</a:t>
            </a:r>
            <a:r>
              <a:rPr lang="fr-FR" sz="900" i="1" dirty="0"/>
              <a:t> dossiers pour la comparaison avec l’action de financement des plans de formation</a:t>
            </a:r>
          </a:p>
        </p:txBody>
      </p:sp>
      <p:pic>
        <p:nvPicPr>
          <p:cNvPr id="5" name="Image 4">
            <a:extLst>
              <a:ext uri="{FF2B5EF4-FFF2-40B4-BE49-F238E27FC236}">
                <a16:creationId xmlns:a16="http://schemas.microsoft.com/office/drawing/2014/main" id="{870B2BEF-FBEF-134B-67FF-A9DDD67D39D1}"/>
              </a:ext>
            </a:extLst>
          </p:cNvPr>
          <p:cNvPicPr>
            <a:picLocks noChangeAspect="1"/>
          </p:cNvPicPr>
          <p:nvPr/>
        </p:nvPicPr>
        <p:blipFill>
          <a:blip r:embed="rId4"/>
          <a:stretch>
            <a:fillRect/>
          </a:stretch>
        </p:blipFill>
        <p:spPr>
          <a:xfrm>
            <a:off x="4409888" y="1086311"/>
            <a:ext cx="7658100" cy="1851615"/>
          </a:xfrm>
          <a:prstGeom prst="rect">
            <a:avLst/>
          </a:prstGeom>
        </p:spPr>
      </p:pic>
      <p:graphicFrame>
        <p:nvGraphicFramePr>
          <p:cNvPr id="3" name="Graphique 2">
            <a:extLst>
              <a:ext uri="{FF2B5EF4-FFF2-40B4-BE49-F238E27FC236}">
                <a16:creationId xmlns:a16="http://schemas.microsoft.com/office/drawing/2014/main" id="{A37D5F73-7039-F4DD-D2E8-EE845E9E2B14}"/>
              </a:ext>
            </a:extLst>
          </p:cNvPr>
          <p:cNvGraphicFramePr>
            <a:graphicFrameLocks/>
          </p:cNvGraphicFramePr>
          <p:nvPr>
            <p:extLst>
              <p:ext uri="{D42A27DB-BD31-4B8C-83A1-F6EECF244321}">
                <p14:modId xmlns:p14="http://schemas.microsoft.com/office/powerpoint/2010/main" val="971463829"/>
              </p:ext>
            </p:extLst>
          </p:nvPr>
        </p:nvGraphicFramePr>
        <p:xfrm>
          <a:off x="7445790" y="3920075"/>
          <a:ext cx="4583106" cy="2153504"/>
        </p:xfrm>
        <a:graphic>
          <a:graphicData uri="http://schemas.openxmlformats.org/drawingml/2006/chart">
            <c:chart xmlns:c="http://schemas.openxmlformats.org/drawingml/2006/chart" xmlns:r="http://schemas.openxmlformats.org/officeDocument/2006/relationships" r:id="rId5"/>
          </a:graphicData>
        </a:graphic>
      </p:graphicFrame>
      <p:pic>
        <p:nvPicPr>
          <p:cNvPr id="10" name="Image 9">
            <a:extLst>
              <a:ext uri="{FF2B5EF4-FFF2-40B4-BE49-F238E27FC236}">
                <a16:creationId xmlns:a16="http://schemas.microsoft.com/office/drawing/2014/main" id="{F40975F5-77B5-0753-52C9-4FBC7C76AAFB}"/>
              </a:ext>
            </a:extLst>
          </p:cNvPr>
          <p:cNvPicPr>
            <a:picLocks noChangeAspect="1"/>
          </p:cNvPicPr>
          <p:nvPr/>
        </p:nvPicPr>
        <p:blipFill>
          <a:blip r:embed="rId6"/>
          <a:stretch>
            <a:fillRect/>
          </a:stretch>
        </p:blipFill>
        <p:spPr>
          <a:xfrm>
            <a:off x="4394678" y="3565293"/>
            <a:ext cx="3297593" cy="2491847"/>
          </a:xfrm>
          <a:prstGeom prst="rect">
            <a:avLst/>
          </a:prstGeom>
        </p:spPr>
      </p:pic>
    </p:spTree>
    <p:extLst>
      <p:ext uri="{BB962C8B-B14F-4D97-AF65-F5344CB8AC3E}">
        <p14:creationId xmlns:p14="http://schemas.microsoft.com/office/powerpoint/2010/main" val="2414378816"/>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F844085-F782-13BD-9035-5A55D5741F0E}"/>
              </a:ext>
            </a:extLst>
          </p:cNvPr>
          <p:cNvSpPr>
            <a:spLocks noGrp="1"/>
          </p:cNvSpPr>
          <p:nvPr>
            <p:ph type="sldNum" sz="quarter" idx="12"/>
          </p:nvPr>
        </p:nvSpPr>
        <p:spPr/>
        <p:txBody>
          <a:bodyPr/>
          <a:lstStyle/>
          <a:p>
            <a:fld id="{8DF98CC9-A4D7-47D7-B152-95CCF62D9D11}" type="slidenum">
              <a:rPr lang="fr-NC" smtClean="0"/>
              <a:t>24</a:t>
            </a:fld>
            <a:endParaRPr lang="fr-NC"/>
          </a:p>
        </p:txBody>
      </p:sp>
      <p:pic>
        <p:nvPicPr>
          <p:cNvPr id="6" name="Image 5">
            <a:extLst>
              <a:ext uri="{FF2B5EF4-FFF2-40B4-BE49-F238E27FC236}">
                <a16:creationId xmlns:a16="http://schemas.microsoft.com/office/drawing/2014/main" id="{33BD55FF-34D9-7918-AF7F-52F131392F36}"/>
              </a:ext>
            </a:extLst>
          </p:cNvPr>
          <p:cNvPicPr>
            <a:picLocks noChangeAspect="1"/>
          </p:cNvPicPr>
          <p:nvPr/>
        </p:nvPicPr>
        <p:blipFill>
          <a:blip r:embed="rId2"/>
          <a:stretch>
            <a:fillRect/>
          </a:stretch>
        </p:blipFill>
        <p:spPr>
          <a:xfrm>
            <a:off x="4958224" y="2501200"/>
            <a:ext cx="6725330" cy="3855150"/>
          </a:xfrm>
          <a:prstGeom prst="rect">
            <a:avLst/>
          </a:prstGeom>
        </p:spPr>
      </p:pic>
      <p:sp>
        <p:nvSpPr>
          <p:cNvPr id="9" name="Titre 1">
            <a:extLst>
              <a:ext uri="{FF2B5EF4-FFF2-40B4-BE49-F238E27FC236}">
                <a16:creationId xmlns:a16="http://schemas.microsoft.com/office/drawing/2014/main" id="{DCF0E7C5-9E5E-5518-EFA5-F7A1C15BF999}"/>
              </a:ext>
            </a:extLst>
          </p:cNvPr>
          <p:cNvSpPr>
            <a:spLocks noGrp="1"/>
          </p:cNvSpPr>
          <p:nvPr>
            <p:ph type="title"/>
          </p:nvPr>
        </p:nvSpPr>
        <p:spPr>
          <a:xfrm>
            <a:off x="28668" y="118137"/>
            <a:ext cx="11325132" cy="689124"/>
          </a:xfrm>
        </p:spPr>
        <p:txBody>
          <a:bodyPr>
            <a:noAutofit/>
          </a:bodyPr>
          <a:lstStyle/>
          <a:p>
            <a:r>
              <a:rPr lang="fr-FR" sz="2200" b="1" dirty="0">
                <a:solidFill>
                  <a:schemeClr val="accent5">
                    <a:lumMod val="75000"/>
                  </a:schemeClr>
                </a:solidFill>
              </a:rPr>
              <a:t>2/3 des entreprises bénéficiaires concentrées dans 5 secteurs</a:t>
            </a:r>
            <a:endParaRPr lang="fr-NC" sz="2200" b="1" dirty="0">
              <a:solidFill>
                <a:schemeClr val="accent5">
                  <a:lumMod val="75000"/>
                </a:schemeClr>
              </a:solidFill>
            </a:endParaRPr>
          </a:p>
        </p:txBody>
      </p:sp>
      <p:cxnSp>
        <p:nvCxnSpPr>
          <p:cNvPr id="10" name="Connecteur droit 9">
            <a:extLst>
              <a:ext uri="{FF2B5EF4-FFF2-40B4-BE49-F238E27FC236}">
                <a16:creationId xmlns:a16="http://schemas.microsoft.com/office/drawing/2014/main" id="{515AF2D1-9EAF-FEE2-B040-E4F0DB5799A8}"/>
              </a:ext>
            </a:extLst>
          </p:cNvPr>
          <p:cNvCxnSpPr/>
          <p:nvPr/>
        </p:nvCxnSpPr>
        <p:spPr>
          <a:xfrm>
            <a:off x="259278" y="712792"/>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1" name="ZoneTexte 10">
            <a:extLst>
              <a:ext uri="{FF2B5EF4-FFF2-40B4-BE49-F238E27FC236}">
                <a16:creationId xmlns:a16="http://schemas.microsoft.com/office/drawing/2014/main" id="{C06EE8C4-5E08-F485-9DC5-0A7E6FFBBA3D}"/>
              </a:ext>
            </a:extLst>
          </p:cNvPr>
          <p:cNvSpPr txBox="1"/>
          <p:nvPr/>
        </p:nvSpPr>
        <p:spPr>
          <a:xfrm>
            <a:off x="259279" y="761117"/>
            <a:ext cx="11785238" cy="1492716"/>
          </a:xfrm>
          <a:prstGeom prst="rect">
            <a:avLst/>
          </a:prstGeom>
          <a:noFill/>
        </p:spPr>
        <p:txBody>
          <a:bodyPr wrap="square" rtlCol="0">
            <a:spAutoFit/>
          </a:bodyPr>
          <a:lstStyle/>
          <a:p>
            <a:pPr marL="285750" indent="-285750" algn="just">
              <a:buFont typeface="Wingdings" panose="05000000000000000000" pitchFamily="2" charset="2"/>
              <a:buChar char="§"/>
            </a:pPr>
            <a:r>
              <a:rPr lang="fr-FR" sz="1300" dirty="0">
                <a:latin typeface="+mj-lt"/>
              </a:rPr>
              <a:t>Le commerce, l’industrie manufacturière, la construction, les transports, la construction, le transport et les activités administratives concentrent 62% des entreprises bénéficiaires. </a:t>
            </a:r>
          </a:p>
          <a:p>
            <a:pPr marL="285750" indent="-285750" algn="just">
              <a:buFont typeface="Wingdings" panose="05000000000000000000" pitchFamily="2" charset="2"/>
              <a:buChar char="§"/>
            </a:pPr>
            <a:r>
              <a:rPr lang="fr-FR" sz="1300" dirty="0">
                <a:latin typeface="+mj-lt"/>
              </a:rPr>
              <a:t>Au regard du tissu des entreprises employeuses de Nouvelle-Calédonie, on observe </a:t>
            </a:r>
            <a:r>
              <a:rPr lang="fr-FR" sz="1300" b="1" dirty="0">
                <a:solidFill>
                  <a:schemeClr val="accent1"/>
                </a:solidFill>
                <a:latin typeface="+mj-lt"/>
              </a:rPr>
              <a:t>une sur-représentation de l’industrie manufacturière </a:t>
            </a:r>
            <a:r>
              <a:rPr lang="fr-FR" sz="1300" dirty="0">
                <a:latin typeface="+mj-lt"/>
              </a:rPr>
              <a:t>(15% contre 10%), </a:t>
            </a:r>
            <a:r>
              <a:rPr lang="fr-FR" sz="1300" b="1" dirty="0">
                <a:solidFill>
                  <a:schemeClr val="accent1"/>
                </a:solidFill>
                <a:latin typeface="+mj-lt"/>
              </a:rPr>
              <a:t>du transport </a:t>
            </a:r>
            <a:r>
              <a:rPr lang="fr-FR" sz="1300" dirty="0">
                <a:latin typeface="+mj-lt"/>
              </a:rPr>
              <a:t>(11% contre 6%) et dans une </a:t>
            </a:r>
            <a:r>
              <a:rPr lang="fr-FR" sz="1300" b="1" dirty="0">
                <a:solidFill>
                  <a:schemeClr val="accent1"/>
                </a:solidFill>
                <a:latin typeface="+mj-lt"/>
              </a:rPr>
              <a:t>moindre mesure de l’agriculture </a:t>
            </a:r>
            <a:r>
              <a:rPr lang="fr-FR" sz="1300" dirty="0">
                <a:latin typeface="+mj-lt"/>
              </a:rPr>
              <a:t>(7% contre 5% à l’échelle de la NC), </a:t>
            </a:r>
          </a:p>
          <a:p>
            <a:pPr marL="285750" indent="-285750" algn="just">
              <a:buFont typeface="Wingdings" panose="05000000000000000000" pitchFamily="2" charset="2"/>
              <a:buChar char="§"/>
            </a:pPr>
            <a:r>
              <a:rPr lang="fr-FR" sz="1300" dirty="0">
                <a:latin typeface="+mj-lt"/>
              </a:rPr>
              <a:t>Bien que le secteur du </a:t>
            </a:r>
            <a:r>
              <a:rPr lang="fr-FR" sz="1300" b="1" dirty="0">
                <a:solidFill>
                  <a:schemeClr val="accent1"/>
                </a:solidFill>
                <a:latin typeface="+mj-lt"/>
              </a:rPr>
              <a:t>commerce</a:t>
            </a:r>
            <a:r>
              <a:rPr lang="fr-FR" sz="1300" dirty="0">
                <a:latin typeface="+mj-lt"/>
              </a:rPr>
              <a:t> soit le principal secteur bénéficiaire, la part des entreprises </a:t>
            </a:r>
            <a:r>
              <a:rPr lang="fr-FR" sz="1300" b="1" dirty="0">
                <a:solidFill>
                  <a:schemeClr val="accent1"/>
                </a:solidFill>
                <a:latin typeface="+mj-lt"/>
              </a:rPr>
              <a:t>reste sous-représentée </a:t>
            </a:r>
            <a:r>
              <a:rPr lang="fr-FR" sz="1300" dirty="0">
                <a:latin typeface="+mj-lt"/>
              </a:rPr>
              <a:t>au regard de son poids économique (16% contre 21%  des entreprises calédoniennes). Il en est </a:t>
            </a:r>
            <a:r>
              <a:rPr lang="fr-FR" sz="1300" b="1" dirty="0">
                <a:solidFill>
                  <a:schemeClr val="accent1"/>
                </a:solidFill>
                <a:latin typeface="+mj-lt"/>
              </a:rPr>
              <a:t>de même pour le secteur de l’hébergement et restauration </a:t>
            </a:r>
            <a:r>
              <a:rPr lang="fr-FR" sz="1300" dirty="0">
                <a:latin typeface="+mj-lt"/>
              </a:rPr>
              <a:t>(2% contre 7%). </a:t>
            </a:r>
            <a:r>
              <a:rPr lang="fr-FR" sz="1300" b="1" dirty="0">
                <a:latin typeface="+mj-lt"/>
              </a:rPr>
              <a:t>Tous deux sont par ailleurs des secteurs pour lesquels le taux de pénétration de l’action des plans de financement est en dessous des moyennes annuelles.</a:t>
            </a:r>
          </a:p>
        </p:txBody>
      </p:sp>
      <p:pic>
        <p:nvPicPr>
          <p:cNvPr id="3" name="Image 2">
            <a:extLst>
              <a:ext uri="{FF2B5EF4-FFF2-40B4-BE49-F238E27FC236}">
                <a16:creationId xmlns:a16="http://schemas.microsoft.com/office/drawing/2014/main" id="{315F7F48-54F7-64ED-0DF7-0CF3CF16E299}"/>
              </a:ext>
            </a:extLst>
          </p:cNvPr>
          <p:cNvPicPr>
            <a:picLocks noChangeAspect="1"/>
          </p:cNvPicPr>
          <p:nvPr/>
        </p:nvPicPr>
        <p:blipFill>
          <a:blip r:embed="rId3"/>
          <a:stretch>
            <a:fillRect/>
          </a:stretch>
        </p:blipFill>
        <p:spPr>
          <a:xfrm>
            <a:off x="442456" y="2488766"/>
            <a:ext cx="4186014" cy="4050146"/>
          </a:xfrm>
          <a:prstGeom prst="rect">
            <a:avLst/>
          </a:prstGeom>
        </p:spPr>
      </p:pic>
    </p:spTree>
    <p:extLst>
      <p:ext uri="{BB962C8B-B14F-4D97-AF65-F5344CB8AC3E}">
        <p14:creationId xmlns:p14="http://schemas.microsoft.com/office/powerpoint/2010/main" val="1564896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243C2DA-DFF7-D0B5-44D4-657A50F2097F}"/>
              </a:ext>
            </a:extLst>
          </p:cNvPr>
          <p:cNvSpPr>
            <a:spLocks noGrp="1"/>
          </p:cNvSpPr>
          <p:nvPr>
            <p:ph type="sldNum" sz="quarter" idx="12"/>
          </p:nvPr>
        </p:nvSpPr>
        <p:spPr/>
        <p:txBody>
          <a:bodyPr/>
          <a:lstStyle/>
          <a:p>
            <a:fld id="{8DF98CC9-A4D7-47D7-B152-95CCF62D9D11}" type="slidenum">
              <a:rPr lang="fr-NC" smtClean="0"/>
              <a:t>25</a:t>
            </a:fld>
            <a:endParaRPr lang="fr-NC"/>
          </a:p>
        </p:txBody>
      </p:sp>
      <p:sp>
        <p:nvSpPr>
          <p:cNvPr id="5" name="Titre 1">
            <a:extLst>
              <a:ext uri="{FF2B5EF4-FFF2-40B4-BE49-F238E27FC236}">
                <a16:creationId xmlns:a16="http://schemas.microsoft.com/office/drawing/2014/main" id="{D9D71C44-C9DD-DC32-F558-2D569B9DC4FB}"/>
              </a:ext>
            </a:extLst>
          </p:cNvPr>
          <p:cNvSpPr>
            <a:spLocks noGrp="1"/>
          </p:cNvSpPr>
          <p:nvPr>
            <p:ph type="title"/>
          </p:nvPr>
        </p:nvSpPr>
        <p:spPr>
          <a:xfrm>
            <a:off x="28668" y="118137"/>
            <a:ext cx="11325132" cy="689124"/>
          </a:xfrm>
        </p:spPr>
        <p:txBody>
          <a:bodyPr>
            <a:noAutofit/>
          </a:bodyPr>
          <a:lstStyle/>
          <a:p>
            <a:r>
              <a:rPr lang="fr-FR" sz="2200" b="1" dirty="0">
                <a:solidFill>
                  <a:schemeClr val="accent5">
                    <a:lumMod val="75000"/>
                  </a:schemeClr>
                </a:solidFill>
              </a:rPr>
              <a:t>Des disparités de recours aux actions de la programmation par secteur d’activité</a:t>
            </a:r>
            <a:endParaRPr lang="fr-NC" sz="2200" b="1" dirty="0">
              <a:solidFill>
                <a:schemeClr val="accent5">
                  <a:lumMod val="75000"/>
                </a:schemeClr>
              </a:solidFill>
            </a:endParaRPr>
          </a:p>
        </p:txBody>
      </p:sp>
      <p:cxnSp>
        <p:nvCxnSpPr>
          <p:cNvPr id="6" name="Connecteur droit 5">
            <a:extLst>
              <a:ext uri="{FF2B5EF4-FFF2-40B4-BE49-F238E27FC236}">
                <a16:creationId xmlns:a16="http://schemas.microsoft.com/office/drawing/2014/main" id="{6D86E2E6-0DDF-3C56-1633-DC6F5E49417A}"/>
              </a:ext>
            </a:extLst>
          </p:cNvPr>
          <p:cNvCxnSpPr/>
          <p:nvPr/>
        </p:nvCxnSpPr>
        <p:spPr>
          <a:xfrm>
            <a:off x="259278" y="712792"/>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8" name="ZoneTexte 7">
            <a:extLst>
              <a:ext uri="{FF2B5EF4-FFF2-40B4-BE49-F238E27FC236}">
                <a16:creationId xmlns:a16="http://schemas.microsoft.com/office/drawing/2014/main" id="{3452485A-797A-2E04-D8FD-5BC9A9B905DD}"/>
              </a:ext>
            </a:extLst>
          </p:cNvPr>
          <p:cNvSpPr txBox="1"/>
          <p:nvPr/>
        </p:nvSpPr>
        <p:spPr>
          <a:xfrm>
            <a:off x="911926" y="5843630"/>
            <a:ext cx="10368147" cy="954107"/>
          </a:xfrm>
          <a:prstGeom prst="rect">
            <a:avLst/>
          </a:prstGeom>
          <a:noFill/>
        </p:spPr>
        <p:txBody>
          <a:bodyPr wrap="square" rtlCol="0">
            <a:spAutoFit/>
          </a:bodyPr>
          <a:lstStyle/>
          <a:p>
            <a:r>
              <a:rPr lang="fr-FR" sz="1400" dirty="0">
                <a:latin typeface="+mj-lt"/>
              </a:rPr>
              <a:t>On observe des disparités selon les secteurs d’activités :</a:t>
            </a:r>
          </a:p>
          <a:p>
            <a:pPr marL="285750" indent="-285750">
              <a:buFont typeface="Wingdings" panose="05000000000000000000" pitchFamily="2" charset="2"/>
              <a:buChar char="§"/>
            </a:pPr>
            <a:r>
              <a:rPr lang="fr-FR" sz="1400" dirty="0">
                <a:latin typeface="+mj-lt"/>
              </a:rPr>
              <a:t>Ce sont ainsi </a:t>
            </a:r>
            <a:r>
              <a:rPr lang="fr-FR" sz="1400" b="1" dirty="0">
                <a:solidFill>
                  <a:schemeClr val="accent1"/>
                </a:solidFill>
                <a:latin typeface="+mj-lt"/>
              </a:rPr>
              <a:t>majoritairement des entreprises de plus de 10 salarié(e)s </a:t>
            </a:r>
            <a:r>
              <a:rPr lang="fr-FR" sz="1400" dirty="0">
                <a:latin typeface="+mj-lt"/>
              </a:rPr>
              <a:t>qui ont eu recours aux actions de la programmation dans le </a:t>
            </a:r>
            <a:r>
              <a:rPr lang="fr-FR" sz="1400" b="1" dirty="0">
                <a:solidFill>
                  <a:schemeClr val="accent1"/>
                </a:solidFill>
                <a:latin typeface="+mj-lt"/>
              </a:rPr>
              <a:t>secteur de l’industrie manufacturière et de commerce, </a:t>
            </a:r>
            <a:r>
              <a:rPr lang="fr-FR" sz="1400" dirty="0">
                <a:latin typeface="+mj-lt"/>
              </a:rPr>
              <a:t>ainsi que des </a:t>
            </a:r>
            <a:r>
              <a:rPr lang="fr-FR" sz="1400" b="1" dirty="0">
                <a:solidFill>
                  <a:schemeClr val="accent1"/>
                </a:solidFill>
                <a:latin typeface="+mj-lt"/>
              </a:rPr>
              <a:t>activités de services administratifs et de soutien.</a:t>
            </a:r>
          </a:p>
          <a:p>
            <a:pPr marL="285750" indent="-285750">
              <a:buFont typeface="Wingdings" panose="05000000000000000000" pitchFamily="2" charset="2"/>
              <a:buChar char="§"/>
            </a:pPr>
            <a:r>
              <a:rPr lang="fr-FR" sz="1400" dirty="0">
                <a:latin typeface="+mj-lt"/>
              </a:rPr>
              <a:t>A l’inverse, dans le secteur de </a:t>
            </a:r>
            <a:r>
              <a:rPr lang="fr-FR" sz="1400" b="1" dirty="0">
                <a:solidFill>
                  <a:schemeClr val="accent1"/>
                </a:solidFill>
                <a:latin typeface="+mj-lt"/>
              </a:rPr>
              <a:t>l’agriculture, des transports</a:t>
            </a:r>
            <a:r>
              <a:rPr lang="fr-FR" sz="1400" dirty="0">
                <a:solidFill>
                  <a:schemeClr val="accent1"/>
                </a:solidFill>
                <a:latin typeface="+mj-lt"/>
              </a:rPr>
              <a:t>; </a:t>
            </a:r>
            <a:r>
              <a:rPr lang="fr-FR" sz="1400" dirty="0">
                <a:latin typeface="+mj-lt"/>
              </a:rPr>
              <a:t>elles sont touchées majoritairement des </a:t>
            </a:r>
            <a:r>
              <a:rPr lang="fr-FR" sz="1400" b="1" dirty="0">
                <a:solidFill>
                  <a:schemeClr val="accent1"/>
                </a:solidFill>
                <a:latin typeface="+mj-lt"/>
              </a:rPr>
              <a:t>entreprises de moins de 10 salarié(e)s</a:t>
            </a:r>
          </a:p>
        </p:txBody>
      </p:sp>
      <p:pic>
        <p:nvPicPr>
          <p:cNvPr id="2" name="Image 1">
            <a:extLst>
              <a:ext uri="{FF2B5EF4-FFF2-40B4-BE49-F238E27FC236}">
                <a16:creationId xmlns:a16="http://schemas.microsoft.com/office/drawing/2014/main" id="{E0995B82-5339-33D2-F434-986F311DE4BD}"/>
              </a:ext>
            </a:extLst>
          </p:cNvPr>
          <p:cNvPicPr>
            <a:picLocks noChangeAspect="1"/>
          </p:cNvPicPr>
          <p:nvPr/>
        </p:nvPicPr>
        <p:blipFill>
          <a:blip r:embed="rId2"/>
          <a:stretch>
            <a:fillRect/>
          </a:stretch>
        </p:blipFill>
        <p:spPr>
          <a:xfrm>
            <a:off x="1443098" y="863258"/>
            <a:ext cx="8496271" cy="4928015"/>
          </a:xfrm>
          <a:prstGeom prst="rect">
            <a:avLst/>
          </a:prstGeom>
        </p:spPr>
      </p:pic>
    </p:spTree>
    <p:extLst>
      <p:ext uri="{BB962C8B-B14F-4D97-AF65-F5344CB8AC3E}">
        <p14:creationId xmlns:p14="http://schemas.microsoft.com/office/powerpoint/2010/main" val="145819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170329" y="-59993"/>
            <a:ext cx="9811871" cy="689124"/>
          </a:xfrm>
        </p:spPr>
        <p:txBody>
          <a:bodyPr>
            <a:noAutofit/>
          </a:bodyPr>
          <a:lstStyle/>
          <a:p>
            <a:r>
              <a:rPr lang="fr-FR" sz="2200" b="1" dirty="0">
                <a:solidFill>
                  <a:schemeClr val="accent5">
                    <a:lumMod val="75000"/>
                  </a:schemeClr>
                </a:solidFill>
              </a:rPr>
              <a:t>Un taux de pénétration qui varie fortement selon les secteurs d’activité</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330530" y="462877"/>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4" name="Espace réservé du numéro de diapositive 3">
            <a:extLst>
              <a:ext uri="{FF2B5EF4-FFF2-40B4-BE49-F238E27FC236}">
                <a16:creationId xmlns:a16="http://schemas.microsoft.com/office/drawing/2014/main" id="{F510BD09-6D6C-2FE6-693D-5B3E49CD0965}"/>
              </a:ext>
            </a:extLst>
          </p:cNvPr>
          <p:cNvSpPr>
            <a:spLocks noGrp="1"/>
          </p:cNvSpPr>
          <p:nvPr>
            <p:ph type="sldNum" sz="quarter" idx="12"/>
          </p:nvPr>
        </p:nvSpPr>
        <p:spPr/>
        <p:txBody>
          <a:bodyPr/>
          <a:lstStyle/>
          <a:p>
            <a:fld id="{8DF98CC9-A4D7-47D7-B152-95CCF62D9D11}" type="slidenum">
              <a:rPr lang="fr-NC" smtClean="0"/>
              <a:t>26</a:t>
            </a:fld>
            <a:endParaRPr lang="fr-NC"/>
          </a:p>
        </p:txBody>
      </p:sp>
      <p:pic>
        <p:nvPicPr>
          <p:cNvPr id="8" name="Image 7">
            <a:extLst>
              <a:ext uri="{FF2B5EF4-FFF2-40B4-BE49-F238E27FC236}">
                <a16:creationId xmlns:a16="http://schemas.microsoft.com/office/drawing/2014/main" id="{07F5609A-8359-455F-79D4-EA89EE5C06C9}"/>
              </a:ext>
            </a:extLst>
          </p:cNvPr>
          <p:cNvPicPr>
            <a:picLocks noChangeAspect="1"/>
          </p:cNvPicPr>
          <p:nvPr/>
        </p:nvPicPr>
        <p:blipFill>
          <a:blip r:embed="rId3"/>
          <a:stretch>
            <a:fillRect/>
          </a:stretch>
        </p:blipFill>
        <p:spPr>
          <a:xfrm>
            <a:off x="1017213" y="587665"/>
            <a:ext cx="9468699" cy="5090852"/>
          </a:xfrm>
          <a:prstGeom prst="rect">
            <a:avLst/>
          </a:prstGeom>
        </p:spPr>
      </p:pic>
      <p:sp>
        <p:nvSpPr>
          <p:cNvPr id="9" name="ZoneTexte 8">
            <a:extLst>
              <a:ext uri="{FF2B5EF4-FFF2-40B4-BE49-F238E27FC236}">
                <a16:creationId xmlns:a16="http://schemas.microsoft.com/office/drawing/2014/main" id="{2A594200-1ADE-9F44-DDD0-56DDDE0EAD3A}"/>
              </a:ext>
            </a:extLst>
          </p:cNvPr>
          <p:cNvSpPr txBox="1"/>
          <p:nvPr/>
        </p:nvSpPr>
        <p:spPr>
          <a:xfrm>
            <a:off x="330530" y="5803304"/>
            <a:ext cx="11473543" cy="830997"/>
          </a:xfrm>
          <a:prstGeom prst="rect">
            <a:avLst/>
          </a:prstGeom>
          <a:noFill/>
        </p:spPr>
        <p:txBody>
          <a:bodyPr wrap="square" rtlCol="0">
            <a:spAutoFit/>
          </a:bodyPr>
          <a:lstStyle/>
          <a:p>
            <a:r>
              <a:rPr lang="fr-FR" sz="1200" b="1" dirty="0">
                <a:solidFill>
                  <a:schemeClr val="accent1"/>
                </a:solidFill>
              </a:rPr>
              <a:t>Un taux de pénétration plutôt bon dans le secteur de l’industrie</a:t>
            </a:r>
            <a:r>
              <a:rPr lang="fr-FR" sz="1200" dirty="0"/>
              <a:t> (extractive et manufacturière), </a:t>
            </a:r>
            <a:r>
              <a:rPr lang="fr-FR" sz="1200" b="1" dirty="0">
                <a:solidFill>
                  <a:schemeClr val="accent1"/>
                </a:solidFill>
              </a:rPr>
              <a:t>du transport et de l’agriculture</a:t>
            </a:r>
            <a:r>
              <a:rPr lang="fr-FR" sz="1200" dirty="0"/>
              <a:t>. C’est d’autant plus remarquable pour ce dernier que le taux de pénétration annuel du secteur dans le cadre des actions du financement des plans de formation est en dessous des moyennes.</a:t>
            </a:r>
          </a:p>
          <a:p>
            <a:r>
              <a:rPr lang="fr-FR" sz="1200" b="1" dirty="0">
                <a:solidFill>
                  <a:schemeClr val="accent1"/>
                </a:solidFill>
              </a:rPr>
              <a:t>Un taux de pénétration en deçà pour le commerce, l’hébergement et la construction </a:t>
            </a:r>
            <a:r>
              <a:rPr lang="fr-FR" sz="1200" dirty="0"/>
              <a:t>qui restent parmi les plus bas taux de pénétration annuel sur le volet financement des plans de formations. </a:t>
            </a:r>
          </a:p>
        </p:txBody>
      </p:sp>
      <p:sp>
        <p:nvSpPr>
          <p:cNvPr id="10" name="ZoneTexte 9">
            <a:extLst>
              <a:ext uri="{FF2B5EF4-FFF2-40B4-BE49-F238E27FC236}">
                <a16:creationId xmlns:a16="http://schemas.microsoft.com/office/drawing/2014/main" id="{7275BCCE-2F2F-7C26-236C-DEDE234E6D6A}"/>
              </a:ext>
            </a:extLst>
          </p:cNvPr>
          <p:cNvSpPr txBox="1"/>
          <p:nvPr/>
        </p:nvSpPr>
        <p:spPr>
          <a:xfrm>
            <a:off x="8380021" y="398299"/>
            <a:ext cx="3811979" cy="230832"/>
          </a:xfrm>
          <a:prstGeom prst="rect">
            <a:avLst/>
          </a:prstGeom>
          <a:noFill/>
        </p:spPr>
        <p:txBody>
          <a:bodyPr wrap="square" rtlCol="0">
            <a:spAutoFit/>
          </a:bodyPr>
          <a:lstStyle/>
          <a:p>
            <a:r>
              <a:rPr lang="fr-FR" sz="900" i="1" dirty="0"/>
              <a:t>Sources : Tableau de suivi stagiaires, sources ISEE au 22/06/23</a:t>
            </a:r>
          </a:p>
        </p:txBody>
      </p:sp>
    </p:spTree>
    <p:extLst>
      <p:ext uri="{BB962C8B-B14F-4D97-AF65-F5344CB8AC3E}">
        <p14:creationId xmlns:p14="http://schemas.microsoft.com/office/powerpoint/2010/main" val="1871505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57166"/>
            <a:ext cx="11098511" cy="689124"/>
          </a:xfrm>
        </p:spPr>
        <p:txBody>
          <a:bodyPr>
            <a:noAutofit/>
          </a:bodyPr>
          <a:lstStyle/>
          <a:p>
            <a:r>
              <a:rPr lang="fr-FR" sz="2200" b="1" dirty="0">
                <a:solidFill>
                  <a:schemeClr val="accent5">
                    <a:lumMod val="75000"/>
                  </a:schemeClr>
                </a:solidFill>
              </a:rPr>
              <a:t>L’impact de l’action de la programmation en tant que porte d’entrée du FIAF</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152401" y="363659"/>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4" name="Espace réservé du numéro de diapositive 3">
            <a:extLst>
              <a:ext uri="{FF2B5EF4-FFF2-40B4-BE49-F238E27FC236}">
                <a16:creationId xmlns:a16="http://schemas.microsoft.com/office/drawing/2014/main" id="{F510BD09-6D6C-2FE6-693D-5B3E49CD0965}"/>
              </a:ext>
            </a:extLst>
          </p:cNvPr>
          <p:cNvSpPr>
            <a:spLocks noGrp="1"/>
          </p:cNvSpPr>
          <p:nvPr>
            <p:ph type="sldNum" sz="quarter" idx="12"/>
          </p:nvPr>
        </p:nvSpPr>
        <p:spPr/>
        <p:txBody>
          <a:bodyPr/>
          <a:lstStyle/>
          <a:p>
            <a:fld id="{8DF98CC9-A4D7-47D7-B152-95CCF62D9D11}" type="slidenum">
              <a:rPr lang="fr-NC" smtClean="0"/>
              <a:t>27</a:t>
            </a:fld>
            <a:endParaRPr lang="fr-NC"/>
          </a:p>
        </p:txBody>
      </p:sp>
      <p:sp>
        <p:nvSpPr>
          <p:cNvPr id="5" name="ZoneTexte 4">
            <a:extLst>
              <a:ext uri="{FF2B5EF4-FFF2-40B4-BE49-F238E27FC236}">
                <a16:creationId xmlns:a16="http://schemas.microsoft.com/office/drawing/2014/main" id="{135BE403-8B1D-B706-5FF4-1BF1F2ABE36C}"/>
              </a:ext>
            </a:extLst>
          </p:cNvPr>
          <p:cNvSpPr txBox="1"/>
          <p:nvPr/>
        </p:nvSpPr>
        <p:spPr>
          <a:xfrm>
            <a:off x="133792" y="389468"/>
            <a:ext cx="11625941" cy="1200329"/>
          </a:xfrm>
          <a:prstGeom prst="rect">
            <a:avLst/>
          </a:prstGeom>
          <a:noFill/>
        </p:spPr>
        <p:txBody>
          <a:bodyPr wrap="square" rtlCol="0">
            <a:spAutoFit/>
          </a:bodyPr>
          <a:lstStyle/>
          <a:p>
            <a:pPr algn="just"/>
            <a:r>
              <a:rPr lang="fr-FR" sz="1200" dirty="0">
                <a:latin typeface="+mj-lt"/>
              </a:rPr>
              <a:t>Les actions de la programmation touchent chaque année des entreprises qui n’avaient encore jamais été en contact avec le FIAF pour le financement d’un plan de formation de leurs salariés. </a:t>
            </a:r>
          </a:p>
          <a:p>
            <a:pPr algn="just"/>
            <a:r>
              <a:rPr lang="fr-FR" sz="1200" dirty="0">
                <a:latin typeface="+mj-lt"/>
              </a:rPr>
              <a:t>Ce sont ainsi </a:t>
            </a:r>
            <a:r>
              <a:rPr lang="fr-FR" sz="1200" b="1" dirty="0">
                <a:solidFill>
                  <a:schemeClr val="accent1"/>
                </a:solidFill>
                <a:latin typeface="+mj-lt"/>
              </a:rPr>
              <a:t>576 nouvelles entreprises </a:t>
            </a:r>
            <a:r>
              <a:rPr lang="fr-FR" sz="1200" dirty="0">
                <a:latin typeface="+mj-lt"/>
              </a:rPr>
              <a:t>qui ont pris contact avec le FIAF grâce à une action de la programmation et parmi elles 263 ont poursuivis leur relation avec  la FIAF que ce soit via la programmation ou le financement des plans de formations soit un taux de conversion de 45%. </a:t>
            </a:r>
          </a:p>
          <a:p>
            <a:pPr algn="just"/>
            <a:r>
              <a:rPr lang="fr-FR" sz="1200" dirty="0">
                <a:latin typeface="+mj-lt"/>
              </a:rPr>
              <a:t>Néanmoins, on observe depuis 2021, une tendance qui s’accentue, avec la présence de plus en plus marquée d’entreprises ayant déjà eu recours à la programmation les années précédentes et un taux de renouvellement en baisse. Cet indicateur met en avant un « risque » de servir un noyau d’entreprise et doit être observé. </a:t>
            </a:r>
            <a:endParaRPr lang="fr-NC" sz="1200" dirty="0">
              <a:highlight>
                <a:srgbClr val="FFFF00"/>
              </a:highlight>
              <a:latin typeface="+mj-lt"/>
            </a:endParaRPr>
          </a:p>
        </p:txBody>
      </p:sp>
      <p:sp>
        <p:nvSpPr>
          <p:cNvPr id="9" name="ZoneTexte 8">
            <a:extLst>
              <a:ext uri="{FF2B5EF4-FFF2-40B4-BE49-F238E27FC236}">
                <a16:creationId xmlns:a16="http://schemas.microsoft.com/office/drawing/2014/main" id="{CBCA8B58-7923-C5E1-E169-92BCD04C05AD}"/>
              </a:ext>
            </a:extLst>
          </p:cNvPr>
          <p:cNvSpPr txBox="1"/>
          <p:nvPr/>
        </p:nvSpPr>
        <p:spPr>
          <a:xfrm>
            <a:off x="28668" y="6649425"/>
            <a:ext cx="8645236" cy="246221"/>
          </a:xfrm>
          <a:prstGeom prst="rect">
            <a:avLst/>
          </a:prstGeom>
          <a:noFill/>
        </p:spPr>
        <p:txBody>
          <a:bodyPr wrap="square" rtlCol="0">
            <a:spAutoFit/>
          </a:bodyPr>
          <a:lstStyle/>
          <a:p>
            <a:r>
              <a:rPr lang="fr-FR" sz="1000" dirty="0"/>
              <a:t>Sources : tableau de suivi stagiaires + croisement avec les données des financements de plans de formations –</a:t>
            </a:r>
            <a:r>
              <a:rPr lang="fr-FR" sz="1000" dirty="0" err="1"/>
              <a:t>template</a:t>
            </a:r>
            <a:r>
              <a:rPr lang="fr-FR" sz="1000" dirty="0"/>
              <a:t> dossier. </a:t>
            </a:r>
          </a:p>
        </p:txBody>
      </p:sp>
      <p:pic>
        <p:nvPicPr>
          <p:cNvPr id="10" name="Image 9">
            <a:extLst>
              <a:ext uri="{FF2B5EF4-FFF2-40B4-BE49-F238E27FC236}">
                <a16:creationId xmlns:a16="http://schemas.microsoft.com/office/drawing/2014/main" id="{C9D7AE06-4652-1C75-11E0-71312095F27B}"/>
              </a:ext>
            </a:extLst>
          </p:cNvPr>
          <p:cNvPicPr>
            <a:picLocks noChangeAspect="1"/>
          </p:cNvPicPr>
          <p:nvPr/>
        </p:nvPicPr>
        <p:blipFill>
          <a:blip r:embed="rId2"/>
          <a:stretch>
            <a:fillRect/>
          </a:stretch>
        </p:blipFill>
        <p:spPr>
          <a:xfrm>
            <a:off x="1319991" y="1548536"/>
            <a:ext cx="9535114" cy="5100889"/>
          </a:xfrm>
          <a:prstGeom prst="rect">
            <a:avLst/>
          </a:prstGeom>
        </p:spPr>
      </p:pic>
    </p:spTree>
    <p:extLst>
      <p:ext uri="{BB962C8B-B14F-4D97-AF65-F5344CB8AC3E}">
        <p14:creationId xmlns:p14="http://schemas.microsoft.com/office/powerpoint/2010/main" val="1851438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40C5A-0355-4850-8BD7-35645FCAF77E}"/>
              </a:ext>
            </a:extLst>
          </p:cNvPr>
          <p:cNvSpPr>
            <a:spLocks noGrp="1"/>
          </p:cNvSpPr>
          <p:nvPr>
            <p:ph type="title"/>
          </p:nvPr>
        </p:nvSpPr>
        <p:spPr>
          <a:xfrm>
            <a:off x="782782" y="2370570"/>
            <a:ext cx="10515600" cy="1325563"/>
          </a:xfrm>
          <a:noFill/>
          <a:ln w="22225">
            <a:solidFill>
              <a:schemeClr val="accent2"/>
            </a:solidFill>
          </a:ln>
        </p:spPr>
        <p:txBody>
          <a:bodyPr/>
          <a:lstStyle/>
          <a:p>
            <a:pPr algn="ctr"/>
            <a:r>
              <a:rPr lang="fr-FR" dirty="0"/>
              <a:t>Impact sur la montée en compétence</a:t>
            </a:r>
            <a:br>
              <a:rPr lang="fr-FR" dirty="0"/>
            </a:br>
            <a:r>
              <a:rPr lang="fr-FR" dirty="0"/>
              <a:t>des salarié(e)s</a:t>
            </a:r>
            <a:endParaRPr lang="fr-NC" dirty="0"/>
          </a:p>
        </p:txBody>
      </p:sp>
      <p:sp>
        <p:nvSpPr>
          <p:cNvPr id="4" name="Espace réservé du numéro de diapositive 3">
            <a:extLst>
              <a:ext uri="{FF2B5EF4-FFF2-40B4-BE49-F238E27FC236}">
                <a16:creationId xmlns:a16="http://schemas.microsoft.com/office/drawing/2014/main" id="{746F11C1-D86E-4824-A7A9-46E9E3AC132A}"/>
              </a:ext>
            </a:extLst>
          </p:cNvPr>
          <p:cNvSpPr>
            <a:spLocks noGrp="1"/>
          </p:cNvSpPr>
          <p:nvPr>
            <p:ph type="sldNum" sz="quarter" idx="12"/>
          </p:nvPr>
        </p:nvSpPr>
        <p:spPr/>
        <p:txBody>
          <a:bodyPr/>
          <a:lstStyle/>
          <a:p>
            <a:fld id="{122E7E8F-CE77-40CD-9E35-91660E888EB9}" type="slidenum">
              <a:rPr lang="fr-NC" smtClean="0"/>
              <a:t>28</a:t>
            </a:fld>
            <a:endParaRPr lang="fr-NC"/>
          </a:p>
        </p:txBody>
      </p:sp>
    </p:spTree>
    <p:extLst>
      <p:ext uri="{BB962C8B-B14F-4D97-AF65-F5344CB8AC3E}">
        <p14:creationId xmlns:p14="http://schemas.microsoft.com/office/powerpoint/2010/main" val="2986460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dirty="0">
                <a:solidFill>
                  <a:schemeClr val="accent5">
                    <a:lumMod val="75000"/>
                  </a:schemeClr>
                </a:solidFill>
              </a:rPr>
              <a:t>Une programmation centrée sur les formations qualifiantes</a:t>
            </a:r>
            <a:endParaRPr lang="fr-NC" sz="2200"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6" name="ZoneTexte 5">
            <a:extLst>
              <a:ext uri="{FF2B5EF4-FFF2-40B4-BE49-F238E27FC236}">
                <a16:creationId xmlns:a16="http://schemas.microsoft.com/office/drawing/2014/main" id="{AD59B44D-63A6-6E52-297C-04603CA4E18F}"/>
              </a:ext>
            </a:extLst>
          </p:cNvPr>
          <p:cNvSpPr txBox="1"/>
          <p:nvPr/>
        </p:nvSpPr>
        <p:spPr>
          <a:xfrm>
            <a:off x="-20037" y="1122044"/>
            <a:ext cx="6116037" cy="5416868"/>
          </a:xfrm>
          <a:prstGeom prst="rect">
            <a:avLst/>
          </a:prstGeom>
          <a:noFill/>
        </p:spPr>
        <p:txBody>
          <a:bodyPr wrap="square" rtlCol="0">
            <a:spAutoFit/>
          </a:bodyPr>
          <a:lstStyle/>
          <a:p>
            <a:pPr marL="285750" indent="-285750" algn="just">
              <a:buFont typeface="Wingdings" panose="05000000000000000000" pitchFamily="2" charset="2"/>
              <a:buChar char="§"/>
            </a:pPr>
            <a:r>
              <a:rPr lang="fr-FR" sz="1500" b="1" dirty="0">
                <a:solidFill>
                  <a:schemeClr val="accent1"/>
                </a:solidFill>
                <a:latin typeface="+mj-lt"/>
              </a:rPr>
              <a:t>Une grande majorité</a:t>
            </a:r>
            <a:r>
              <a:rPr lang="fr-FR" sz="1500" dirty="0">
                <a:solidFill>
                  <a:schemeClr val="accent1"/>
                </a:solidFill>
                <a:latin typeface="+mj-lt"/>
              </a:rPr>
              <a:t> (82%) </a:t>
            </a:r>
            <a:r>
              <a:rPr lang="fr-FR" sz="1500" dirty="0">
                <a:latin typeface="+mj-lt"/>
              </a:rPr>
              <a:t>des actions financées sont des formations courtes, qualifiantes, ayant pour objectif de favoriser la </a:t>
            </a:r>
            <a:r>
              <a:rPr lang="fr-FR" sz="1500" b="1" dirty="0">
                <a:solidFill>
                  <a:schemeClr val="accent1"/>
                </a:solidFill>
                <a:latin typeface="+mj-lt"/>
              </a:rPr>
              <a:t>montée en compétences des salarié(e)s sur un sujet bien particulier.</a:t>
            </a:r>
          </a:p>
          <a:p>
            <a:pPr marL="285750" indent="-285750" algn="just">
              <a:buFont typeface="Wingdings" panose="05000000000000000000" pitchFamily="2" charset="2"/>
              <a:buChar char="§"/>
            </a:pPr>
            <a:endParaRPr lang="fr-FR" sz="1500" b="1" dirty="0">
              <a:solidFill>
                <a:schemeClr val="accent1"/>
              </a:solidFill>
              <a:latin typeface="+mj-lt"/>
            </a:endParaRPr>
          </a:p>
          <a:p>
            <a:pPr marL="285750" indent="-285750" algn="just">
              <a:buFont typeface="Wingdings" panose="05000000000000000000" pitchFamily="2" charset="2"/>
              <a:buChar char="§"/>
            </a:pPr>
            <a:r>
              <a:rPr lang="fr-FR" sz="1500" b="1" dirty="0">
                <a:solidFill>
                  <a:schemeClr val="accent1"/>
                </a:solidFill>
                <a:latin typeface="+mj-lt"/>
              </a:rPr>
              <a:t>12% des formations sont des formations réglementaires, </a:t>
            </a:r>
            <a:r>
              <a:rPr lang="fr-FR" sz="1500" dirty="0">
                <a:latin typeface="+mj-lt"/>
              </a:rPr>
              <a:t>auxquelles il convient d’ajouter le projet débit de boisson réalisé en 2021 et que le FIAF a co-financé.  Ces formations permettent soit aux entreprises de se mettre en conformité avec de nouvelles réglementations, soit aux salarié(e)s de mettre à jour certaines habilitations nécessaires à leur fonction. C’est notamment le cas d’un important volet d’actions réalisées pour le secteur du gardiennage et dans le cadre des recyclages de certaines certification du Brevet Mer. </a:t>
            </a:r>
          </a:p>
          <a:p>
            <a:pPr marL="285750" indent="-285750" algn="just">
              <a:buFont typeface="Wingdings" panose="05000000000000000000" pitchFamily="2" charset="2"/>
              <a:buChar char="§"/>
            </a:pPr>
            <a:endParaRPr lang="fr-FR" sz="1500" dirty="0">
              <a:latin typeface="+mj-lt"/>
            </a:endParaRPr>
          </a:p>
          <a:p>
            <a:pPr marL="285750" indent="-285750" algn="just">
              <a:buFont typeface="Wingdings" panose="05000000000000000000" pitchFamily="2" charset="2"/>
              <a:buChar char="§"/>
            </a:pPr>
            <a:r>
              <a:rPr lang="fr-FR" sz="1500" b="1" dirty="0">
                <a:solidFill>
                  <a:schemeClr val="accent1"/>
                </a:solidFill>
                <a:latin typeface="+mj-lt"/>
              </a:rPr>
              <a:t>5% concernent des formations diplômantes </a:t>
            </a:r>
            <a:r>
              <a:rPr lang="fr-FR" sz="1500" dirty="0">
                <a:latin typeface="+mj-lt"/>
              </a:rPr>
              <a:t>avec plus particulièrement le financement d’un diplôme de management de proximité, d’aide-soignant, le brevet professionnel esthétique, le diplôme universitaire d’agent immobilier, le BPJEPS animateur loisirs , le BTS gestion ou tourisme ainsi que certains dispositifs de VAE (MER, Bac PRO service à la personne).</a:t>
            </a:r>
          </a:p>
          <a:p>
            <a:pPr marL="285750" indent="-285750" algn="just">
              <a:buFont typeface="Wingdings" panose="05000000000000000000" pitchFamily="2" charset="2"/>
              <a:buChar char="§"/>
            </a:pPr>
            <a:endParaRPr lang="fr-FR" sz="1500" dirty="0">
              <a:latin typeface="+mj-lt"/>
            </a:endParaRPr>
          </a:p>
          <a:p>
            <a:pPr marL="285750" indent="-285750" algn="just">
              <a:buFont typeface="Wingdings" panose="05000000000000000000" pitchFamily="2" charset="2"/>
              <a:buChar char="§"/>
            </a:pPr>
            <a:r>
              <a:rPr lang="fr-FR" sz="1500" b="1" dirty="0">
                <a:solidFill>
                  <a:schemeClr val="accent1"/>
                </a:solidFill>
                <a:latin typeface="+mj-lt"/>
              </a:rPr>
              <a:t>2%</a:t>
            </a:r>
            <a:r>
              <a:rPr lang="fr-FR" sz="1500" dirty="0">
                <a:latin typeface="+mj-lt"/>
              </a:rPr>
              <a:t> des actions concerne des formations </a:t>
            </a:r>
            <a:r>
              <a:rPr lang="fr-FR" sz="1500" b="1" dirty="0">
                <a:solidFill>
                  <a:schemeClr val="accent1"/>
                </a:solidFill>
                <a:latin typeface="+mj-lt"/>
              </a:rPr>
              <a:t>certifiantes dans le secteur du BTP </a:t>
            </a:r>
            <a:r>
              <a:rPr lang="fr-FR" sz="1500" dirty="0">
                <a:latin typeface="+mj-lt"/>
              </a:rPr>
              <a:t>(cordiste), </a:t>
            </a:r>
            <a:r>
              <a:rPr lang="fr-FR" sz="1500" b="1" dirty="0">
                <a:solidFill>
                  <a:schemeClr val="accent1"/>
                </a:solidFill>
                <a:latin typeface="+mj-lt"/>
              </a:rPr>
              <a:t>de l’industrie  </a:t>
            </a:r>
            <a:r>
              <a:rPr lang="fr-FR" sz="1500" dirty="0">
                <a:latin typeface="+mj-lt"/>
              </a:rPr>
              <a:t>(certificat hygiène et sécurité, sableur, chef d’équipe, ou le CQP AHSE). </a:t>
            </a:r>
          </a:p>
          <a:p>
            <a:pPr marL="285750" indent="-285750" algn="just">
              <a:buFont typeface="Wingdings" panose="05000000000000000000" pitchFamily="2" charset="2"/>
              <a:buChar char="§"/>
            </a:pPr>
            <a:endParaRPr lang="fr-NC" sz="1600" dirty="0">
              <a:latin typeface="+mj-lt"/>
            </a:endParaRPr>
          </a:p>
        </p:txBody>
      </p:sp>
      <p:sp>
        <p:nvSpPr>
          <p:cNvPr id="4" name="Espace réservé du numéro de diapositive 3">
            <a:extLst>
              <a:ext uri="{FF2B5EF4-FFF2-40B4-BE49-F238E27FC236}">
                <a16:creationId xmlns:a16="http://schemas.microsoft.com/office/drawing/2014/main" id="{F510BD09-6D6C-2FE6-693D-5B3E49CD0965}"/>
              </a:ext>
            </a:extLst>
          </p:cNvPr>
          <p:cNvSpPr>
            <a:spLocks noGrp="1"/>
          </p:cNvSpPr>
          <p:nvPr>
            <p:ph type="sldNum" sz="quarter" idx="12"/>
          </p:nvPr>
        </p:nvSpPr>
        <p:spPr/>
        <p:txBody>
          <a:bodyPr/>
          <a:lstStyle/>
          <a:p>
            <a:fld id="{8DF98CC9-A4D7-47D7-B152-95CCF62D9D11}" type="slidenum">
              <a:rPr lang="fr-NC" smtClean="0"/>
              <a:t>29</a:t>
            </a:fld>
            <a:endParaRPr lang="fr-NC"/>
          </a:p>
        </p:txBody>
      </p:sp>
      <p:pic>
        <p:nvPicPr>
          <p:cNvPr id="11" name="Image 10">
            <a:extLst>
              <a:ext uri="{FF2B5EF4-FFF2-40B4-BE49-F238E27FC236}">
                <a16:creationId xmlns:a16="http://schemas.microsoft.com/office/drawing/2014/main" id="{394D2D3A-C2CD-3E1A-F99F-F35A6A9BA4C1}"/>
              </a:ext>
            </a:extLst>
          </p:cNvPr>
          <p:cNvPicPr>
            <a:picLocks noChangeAspect="1"/>
          </p:cNvPicPr>
          <p:nvPr/>
        </p:nvPicPr>
        <p:blipFill>
          <a:blip r:embed="rId2"/>
          <a:stretch>
            <a:fillRect/>
          </a:stretch>
        </p:blipFill>
        <p:spPr>
          <a:xfrm>
            <a:off x="6650181" y="2032913"/>
            <a:ext cx="5083629" cy="3059654"/>
          </a:xfrm>
          <a:prstGeom prst="rect">
            <a:avLst/>
          </a:prstGeom>
        </p:spPr>
      </p:pic>
      <p:sp>
        <p:nvSpPr>
          <p:cNvPr id="12" name="ZoneTexte 11">
            <a:extLst>
              <a:ext uri="{FF2B5EF4-FFF2-40B4-BE49-F238E27FC236}">
                <a16:creationId xmlns:a16="http://schemas.microsoft.com/office/drawing/2014/main" id="{413D3E85-39AC-BB6C-C37B-464398B5AC01}"/>
              </a:ext>
            </a:extLst>
          </p:cNvPr>
          <p:cNvSpPr txBox="1"/>
          <p:nvPr/>
        </p:nvSpPr>
        <p:spPr>
          <a:xfrm>
            <a:off x="417615" y="6538912"/>
            <a:ext cx="5678385" cy="246221"/>
          </a:xfrm>
          <a:prstGeom prst="rect">
            <a:avLst/>
          </a:prstGeom>
          <a:noFill/>
        </p:spPr>
        <p:txBody>
          <a:bodyPr wrap="square" rtlCol="0">
            <a:spAutoFit/>
          </a:bodyPr>
          <a:lstStyle/>
          <a:p>
            <a:r>
              <a:rPr lang="fr-FR" sz="1000" i="1" dirty="0"/>
              <a:t>Sources : tableau de suivi formation du FIAF, sur la base des 680 actions réalisées au 31/12/2023</a:t>
            </a:r>
          </a:p>
        </p:txBody>
      </p:sp>
    </p:spTree>
    <p:extLst>
      <p:ext uri="{BB962C8B-B14F-4D97-AF65-F5344CB8AC3E}">
        <p14:creationId xmlns:p14="http://schemas.microsoft.com/office/powerpoint/2010/main" val="372844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40C5A-0355-4850-8BD7-35645FCAF77E}"/>
              </a:ext>
            </a:extLst>
          </p:cNvPr>
          <p:cNvSpPr>
            <a:spLocks noGrp="1"/>
          </p:cNvSpPr>
          <p:nvPr>
            <p:ph type="title"/>
          </p:nvPr>
        </p:nvSpPr>
        <p:spPr>
          <a:xfrm>
            <a:off x="782782" y="2370570"/>
            <a:ext cx="10515600" cy="1325563"/>
          </a:xfrm>
          <a:noFill/>
          <a:ln w="28575">
            <a:solidFill>
              <a:schemeClr val="accent2"/>
            </a:solidFill>
          </a:ln>
        </p:spPr>
        <p:txBody>
          <a:bodyPr/>
          <a:lstStyle/>
          <a:p>
            <a:pPr algn="ctr"/>
            <a:r>
              <a:rPr lang="fr-FR"/>
              <a:t>Eléments de cadrage</a:t>
            </a:r>
            <a:endParaRPr lang="fr-NC"/>
          </a:p>
        </p:txBody>
      </p:sp>
      <p:sp>
        <p:nvSpPr>
          <p:cNvPr id="4" name="Espace réservé du numéro de diapositive 3">
            <a:extLst>
              <a:ext uri="{FF2B5EF4-FFF2-40B4-BE49-F238E27FC236}">
                <a16:creationId xmlns:a16="http://schemas.microsoft.com/office/drawing/2014/main" id="{746F11C1-D86E-4824-A7A9-46E9E3AC132A}"/>
              </a:ext>
            </a:extLst>
          </p:cNvPr>
          <p:cNvSpPr>
            <a:spLocks noGrp="1"/>
          </p:cNvSpPr>
          <p:nvPr>
            <p:ph type="sldNum" sz="quarter" idx="12"/>
          </p:nvPr>
        </p:nvSpPr>
        <p:spPr/>
        <p:txBody>
          <a:bodyPr/>
          <a:lstStyle/>
          <a:p>
            <a:fld id="{122E7E8F-CE77-40CD-9E35-91660E888EB9}" type="slidenum">
              <a:rPr lang="fr-NC" smtClean="0"/>
              <a:t>3</a:t>
            </a:fld>
            <a:endParaRPr lang="fr-NC"/>
          </a:p>
        </p:txBody>
      </p:sp>
    </p:spTree>
    <p:extLst>
      <p:ext uri="{BB962C8B-B14F-4D97-AF65-F5344CB8AC3E}">
        <p14:creationId xmlns:p14="http://schemas.microsoft.com/office/powerpoint/2010/main" val="193533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Près de 5000 bénéficiaires d’une action de la programmation </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9" name="ZoneTexte 8">
            <a:extLst>
              <a:ext uri="{FF2B5EF4-FFF2-40B4-BE49-F238E27FC236}">
                <a16:creationId xmlns:a16="http://schemas.microsoft.com/office/drawing/2014/main" id="{BF11AB04-18CF-854C-9174-4E1697881D7D}"/>
              </a:ext>
            </a:extLst>
          </p:cNvPr>
          <p:cNvSpPr txBox="1"/>
          <p:nvPr/>
        </p:nvSpPr>
        <p:spPr>
          <a:xfrm>
            <a:off x="283028" y="880093"/>
            <a:ext cx="6094021" cy="5247590"/>
          </a:xfrm>
          <a:prstGeom prst="rect">
            <a:avLst/>
          </a:prstGeom>
          <a:noFill/>
        </p:spPr>
        <p:txBody>
          <a:bodyPr wrap="square" rtlCol="0">
            <a:spAutoFit/>
          </a:bodyPr>
          <a:lstStyle/>
          <a:p>
            <a:pPr algn="just"/>
            <a:r>
              <a:rPr lang="fr-FR" sz="1300" dirty="0">
                <a:latin typeface="+mj-lt"/>
              </a:rPr>
              <a:t>Depuis 2017, </a:t>
            </a:r>
            <a:r>
              <a:rPr lang="fr-FR" sz="1300" b="1" dirty="0">
                <a:solidFill>
                  <a:schemeClr val="accent1"/>
                </a:solidFill>
                <a:latin typeface="+mj-lt"/>
              </a:rPr>
              <a:t>4 990 stagiaires ont bénéficié d’une action de formation financée par la programmation</a:t>
            </a:r>
            <a:r>
              <a:rPr lang="fr-FR" sz="1300" dirty="0">
                <a:latin typeface="+mj-lt"/>
              </a:rPr>
              <a:t> et mise en œuvre entre 2017 et 2023 :</a:t>
            </a:r>
          </a:p>
          <a:p>
            <a:pPr algn="just"/>
            <a:endParaRPr lang="fr-FR" sz="1300" dirty="0">
              <a:latin typeface="+mj-lt"/>
            </a:endParaRPr>
          </a:p>
          <a:p>
            <a:pPr marL="285750" indent="-285750" algn="just">
              <a:buFont typeface="Wingdings" panose="05000000000000000000" pitchFamily="2" charset="2"/>
              <a:buChar char="§"/>
            </a:pPr>
            <a:r>
              <a:rPr lang="fr-FR" sz="1300" b="1" dirty="0">
                <a:solidFill>
                  <a:schemeClr val="accent1"/>
                </a:solidFill>
                <a:latin typeface="+mj-lt"/>
              </a:rPr>
              <a:t>4519 dans le cadre d’une action collective</a:t>
            </a:r>
            <a:r>
              <a:rPr lang="fr-FR" sz="1300" dirty="0">
                <a:latin typeface="+mj-lt"/>
              </a:rPr>
              <a:t>, </a:t>
            </a:r>
          </a:p>
          <a:p>
            <a:pPr algn="just"/>
            <a:endParaRPr lang="fr-FR" sz="1300" dirty="0">
              <a:latin typeface="+mj-lt"/>
            </a:endParaRPr>
          </a:p>
          <a:p>
            <a:pPr marL="285750" indent="-285750" algn="just">
              <a:buFont typeface="Wingdings" panose="05000000000000000000" pitchFamily="2" charset="2"/>
              <a:buChar char="§"/>
            </a:pPr>
            <a:r>
              <a:rPr lang="fr-FR" sz="1300" b="1" dirty="0">
                <a:solidFill>
                  <a:schemeClr val="accent1"/>
                </a:solidFill>
                <a:latin typeface="+mj-lt"/>
              </a:rPr>
              <a:t>117 dans le cadre d’un accompagnement individualisé.</a:t>
            </a:r>
          </a:p>
          <a:p>
            <a:pPr algn="just"/>
            <a:endParaRPr lang="fr-FR" sz="1300" b="1" dirty="0">
              <a:solidFill>
                <a:schemeClr val="accent1"/>
              </a:solidFill>
              <a:latin typeface="+mj-lt"/>
            </a:endParaRPr>
          </a:p>
          <a:p>
            <a:pPr marL="285750" indent="-285750" algn="just">
              <a:buFont typeface="Wingdings" panose="05000000000000000000" pitchFamily="2" charset="2"/>
              <a:buChar char="§"/>
            </a:pPr>
            <a:r>
              <a:rPr lang="fr-FR" sz="1300" dirty="0">
                <a:latin typeface="+mj-lt"/>
              </a:rPr>
              <a:t>Et</a:t>
            </a:r>
            <a:r>
              <a:rPr lang="fr-FR" sz="1300" b="1" dirty="0">
                <a:solidFill>
                  <a:schemeClr val="accent1"/>
                </a:solidFill>
                <a:latin typeface="+mj-lt"/>
              </a:rPr>
              <a:t> </a:t>
            </a:r>
            <a:r>
              <a:rPr lang="fr-FR" sz="1300" dirty="0">
                <a:latin typeface="+mj-lt"/>
              </a:rPr>
              <a:t>354 dans le cadre de l’action débit de boisson pour laquelle le FIAF a uniquement contribué au co-financement en 2021. </a:t>
            </a:r>
          </a:p>
          <a:p>
            <a:pPr algn="just"/>
            <a:endParaRPr lang="fr-FR" sz="1300" dirty="0">
              <a:latin typeface="+mj-lt"/>
            </a:endParaRPr>
          </a:p>
          <a:p>
            <a:pPr algn="just"/>
            <a:r>
              <a:rPr lang="fr-FR" sz="1300" dirty="0">
                <a:latin typeface="+mj-lt"/>
              </a:rPr>
              <a:t>On observe de fortes disparitions d’une année sur l’autre, liées à la nature des projets mis en œuvre. </a:t>
            </a:r>
          </a:p>
          <a:p>
            <a:pPr algn="just"/>
            <a:r>
              <a:rPr lang="fr-FR" sz="1300" dirty="0">
                <a:latin typeface="+mj-lt"/>
              </a:rPr>
              <a:t>L’année 2019 par exemple a été marquée par la mise en place du projet RGPD venant en soutient d’une évolution réglementaire et concentrant à lui seul 461 stagiaires, ainsi que la formation réglementaire gardiennage et l’action Eco-conduite qui concentre chacune 200 stagiaires.</a:t>
            </a:r>
          </a:p>
          <a:p>
            <a:pPr algn="just"/>
            <a:r>
              <a:rPr lang="fr-FR" sz="1300" dirty="0">
                <a:latin typeface="+mj-lt"/>
              </a:rPr>
              <a:t>En 2021, c’est l’action débit de boisson qui compte 354 stagiaires qui fait gonfler les chiffres. </a:t>
            </a:r>
          </a:p>
          <a:p>
            <a:pPr algn="just"/>
            <a:r>
              <a:rPr lang="fr-FR" sz="1300" dirty="0">
                <a:latin typeface="+mj-lt"/>
              </a:rPr>
              <a:t>L’année 2020 a quant à elle était impactée par la crise sanitaire, limitant la possibilité des actions collectives. </a:t>
            </a:r>
          </a:p>
          <a:p>
            <a:pPr algn="just"/>
            <a:endParaRPr lang="fr-FR" sz="1500" dirty="0">
              <a:latin typeface="+mj-lt"/>
            </a:endParaRPr>
          </a:p>
          <a:p>
            <a:pPr algn="just"/>
            <a:endParaRPr lang="fr-FR" sz="1500" dirty="0">
              <a:latin typeface="+mj-lt"/>
            </a:endParaRPr>
          </a:p>
          <a:p>
            <a:pPr marL="285750" indent="-285750" algn="just">
              <a:buFont typeface="Wingdings" panose="05000000000000000000" pitchFamily="2" charset="2"/>
              <a:buChar char="§"/>
            </a:pPr>
            <a:r>
              <a:rPr lang="fr-FR" sz="1500" b="1" dirty="0">
                <a:solidFill>
                  <a:schemeClr val="accent1"/>
                </a:solidFill>
                <a:latin typeface="+mj-lt"/>
              </a:rPr>
              <a:t>80% des stagiaires ont suivi une formation qualifiante</a:t>
            </a:r>
            <a:r>
              <a:rPr lang="fr-FR" sz="1500" dirty="0">
                <a:latin typeface="+mj-lt"/>
              </a:rPr>
              <a:t>, 13% une formation réglementaire, 4% une formation diplômante et 2% une formation certifiante. </a:t>
            </a:r>
          </a:p>
        </p:txBody>
      </p:sp>
      <p:sp>
        <p:nvSpPr>
          <p:cNvPr id="14" name="Espace réservé du numéro de diapositive 13">
            <a:extLst>
              <a:ext uri="{FF2B5EF4-FFF2-40B4-BE49-F238E27FC236}">
                <a16:creationId xmlns:a16="http://schemas.microsoft.com/office/drawing/2014/main" id="{78FD2C22-E3B4-D976-7ED0-40955DADEE00}"/>
              </a:ext>
            </a:extLst>
          </p:cNvPr>
          <p:cNvSpPr>
            <a:spLocks noGrp="1"/>
          </p:cNvSpPr>
          <p:nvPr>
            <p:ph type="sldNum" sz="quarter" idx="12"/>
          </p:nvPr>
        </p:nvSpPr>
        <p:spPr/>
        <p:txBody>
          <a:bodyPr/>
          <a:lstStyle/>
          <a:p>
            <a:fld id="{8DF98CC9-A4D7-47D7-B152-95CCF62D9D11}" type="slidenum">
              <a:rPr lang="fr-NC" smtClean="0"/>
              <a:t>30</a:t>
            </a:fld>
            <a:endParaRPr lang="fr-NC"/>
          </a:p>
        </p:txBody>
      </p:sp>
      <p:sp>
        <p:nvSpPr>
          <p:cNvPr id="15" name="ZoneTexte 14">
            <a:extLst>
              <a:ext uri="{FF2B5EF4-FFF2-40B4-BE49-F238E27FC236}">
                <a16:creationId xmlns:a16="http://schemas.microsoft.com/office/drawing/2014/main" id="{A4F9EB31-C431-0A5F-1EE1-8026533008A0}"/>
              </a:ext>
            </a:extLst>
          </p:cNvPr>
          <p:cNvSpPr txBox="1"/>
          <p:nvPr/>
        </p:nvSpPr>
        <p:spPr>
          <a:xfrm>
            <a:off x="417615" y="6538912"/>
            <a:ext cx="5678385" cy="246221"/>
          </a:xfrm>
          <a:prstGeom prst="rect">
            <a:avLst/>
          </a:prstGeom>
          <a:noFill/>
        </p:spPr>
        <p:txBody>
          <a:bodyPr wrap="square" rtlCol="0">
            <a:spAutoFit/>
          </a:bodyPr>
          <a:lstStyle/>
          <a:p>
            <a:r>
              <a:rPr lang="fr-FR" sz="1000" i="1" dirty="0"/>
              <a:t>Sources : tableau de suivi formation du FIAF, sur la base des 680 actions réalisées au 31/12/2023</a:t>
            </a:r>
          </a:p>
        </p:txBody>
      </p:sp>
      <p:pic>
        <p:nvPicPr>
          <p:cNvPr id="3" name="Image 2">
            <a:extLst>
              <a:ext uri="{FF2B5EF4-FFF2-40B4-BE49-F238E27FC236}">
                <a16:creationId xmlns:a16="http://schemas.microsoft.com/office/drawing/2014/main" id="{6F55EA83-D87D-F82F-379B-B332A9E3B5A1}"/>
              </a:ext>
            </a:extLst>
          </p:cNvPr>
          <p:cNvPicPr>
            <a:picLocks noChangeAspect="1"/>
          </p:cNvPicPr>
          <p:nvPr/>
        </p:nvPicPr>
        <p:blipFill>
          <a:blip r:embed="rId2"/>
          <a:stretch>
            <a:fillRect/>
          </a:stretch>
        </p:blipFill>
        <p:spPr>
          <a:xfrm>
            <a:off x="6874862" y="863198"/>
            <a:ext cx="5129568" cy="3176291"/>
          </a:xfrm>
          <a:prstGeom prst="rect">
            <a:avLst/>
          </a:prstGeom>
        </p:spPr>
      </p:pic>
      <p:pic>
        <p:nvPicPr>
          <p:cNvPr id="5" name="Image 4">
            <a:extLst>
              <a:ext uri="{FF2B5EF4-FFF2-40B4-BE49-F238E27FC236}">
                <a16:creationId xmlns:a16="http://schemas.microsoft.com/office/drawing/2014/main" id="{2ED0B53E-D029-44F1-EF06-F6F9146FE329}"/>
              </a:ext>
            </a:extLst>
          </p:cNvPr>
          <p:cNvPicPr>
            <a:picLocks noChangeAspect="1"/>
          </p:cNvPicPr>
          <p:nvPr/>
        </p:nvPicPr>
        <p:blipFill>
          <a:blip r:embed="rId3"/>
          <a:stretch>
            <a:fillRect/>
          </a:stretch>
        </p:blipFill>
        <p:spPr>
          <a:xfrm>
            <a:off x="6874862" y="4122972"/>
            <a:ext cx="5129569" cy="2616891"/>
          </a:xfrm>
          <a:prstGeom prst="rect">
            <a:avLst/>
          </a:prstGeom>
        </p:spPr>
      </p:pic>
    </p:spTree>
    <p:extLst>
      <p:ext uri="{BB962C8B-B14F-4D97-AF65-F5344CB8AC3E}">
        <p14:creationId xmlns:p14="http://schemas.microsoft.com/office/powerpoint/2010/main" val="3781207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Répartition des stagiaires par secteur d’activités.</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4" name="Espace réservé du numéro de diapositive 13">
            <a:extLst>
              <a:ext uri="{FF2B5EF4-FFF2-40B4-BE49-F238E27FC236}">
                <a16:creationId xmlns:a16="http://schemas.microsoft.com/office/drawing/2014/main" id="{78FD2C22-E3B4-D976-7ED0-40955DADEE00}"/>
              </a:ext>
            </a:extLst>
          </p:cNvPr>
          <p:cNvSpPr>
            <a:spLocks noGrp="1"/>
          </p:cNvSpPr>
          <p:nvPr>
            <p:ph type="sldNum" sz="quarter" idx="12"/>
          </p:nvPr>
        </p:nvSpPr>
        <p:spPr/>
        <p:txBody>
          <a:bodyPr/>
          <a:lstStyle/>
          <a:p>
            <a:fld id="{8DF98CC9-A4D7-47D7-B152-95CCF62D9D11}" type="slidenum">
              <a:rPr lang="fr-NC" smtClean="0"/>
              <a:t>31</a:t>
            </a:fld>
            <a:endParaRPr lang="fr-NC"/>
          </a:p>
        </p:txBody>
      </p:sp>
      <p:sp>
        <p:nvSpPr>
          <p:cNvPr id="11" name="ZoneTexte 10">
            <a:extLst>
              <a:ext uri="{FF2B5EF4-FFF2-40B4-BE49-F238E27FC236}">
                <a16:creationId xmlns:a16="http://schemas.microsoft.com/office/drawing/2014/main" id="{7C12744D-BD4A-34C2-784F-B38D37F7920F}"/>
              </a:ext>
            </a:extLst>
          </p:cNvPr>
          <p:cNvSpPr txBox="1"/>
          <p:nvPr/>
        </p:nvSpPr>
        <p:spPr>
          <a:xfrm>
            <a:off x="8411150" y="914574"/>
            <a:ext cx="3780849" cy="4524315"/>
          </a:xfrm>
          <a:prstGeom prst="rect">
            <a:avLst/>
          </a:prstGeom>
          <a:noFill/>
        </p:spPr>
        <p:txBody>
          <a:bodyPr wrap="square" rtlCol="0">
            <a:spAutoFit/>
          </a:bodyPr>
          <a:lstStyle/>
          <a:p>
            <a:pPr marL="285750" indent="-285750" algn="just">
              <a:buFont typeface="Wingdings" panose="05000000000000000000" pitchFamily="2" charset="2"/>
              <a:buChar char="§"/>
            </a:pPr>
            <a:r>
              <a:rPr lang="fr-FR" sz="1200" dirty="0">
                <a:latin typeface="+mj-lt"/>
              </a:rPr>
              <a:t>5 secteurs d’activités concentrent 2/3 des stagiaires : l’industrie manufacturière, la construction, le commerce et les transports et les activités de services et de soutien administratif, en cohérence avec la structure de l’emploi salarié en Nouvelle-Calédonie.</a:t>
            </a:r>
          </a:p>
          <a:p>
            <a:pPr algn="just"/>
            <a:endParaRPr lang="fr-FR" sz="1200" dirty="0">
              <a:latin typeface="+mj-lt"/>
            </a:endParaRPr>
          </a:p>
          <a:p>
            <a:pPr marL="285750" indent="-285750" algn="just">
              <a:buFont typeface="Wingdings" panose="05000000000000000000" pitchFamily="2" charset="2"/>
              <a:buChar char="§"/>
            </a:pPr>
            <a:r>
              <a:rPr lang="fr-FR" sz="1200" dirty="0">
                <a:latin typeface="+mj-lt"/>
              </a:rPr>
              <a:t>On observe une sur-représentation des secteurs de l’agriculture, des transports et des activités de services et de la santé au regard du poids réel des effectifs salariés dans l’emploi calédonien.</a:t>
            </a:r>
          </a:p>
          <a:p>
            <a:pPr marL="285750" indent="-285750" algn="just">
              <a:buFont typeface="Wingdings" panose="05000000000000000000" pitchFamily="2" charset="2"/>
              <a:buChar char="§"/>
            </a:pPr>
            <a:endParaRPr lang="fr-FR" sz="1200" dirty="0">
              <a:latin typeface="+mj-lt"/>
            </a:endParaRPr>
          </a:p>
          <a:p>
            <a:pPr marL="285750" indent="-285750" algn="just">
              <a:buFont typeface="Wingdings" panose="05000000000000000000" pitchFamily="2" charset="2"/>
              <a:buChar char="§"/>
            </a:pPr>
            <a:r>
              <a:rPr lang="fr-FR" sz="1200" dirty="0">
                <a:latin typeface="+mj-lt"/>
              </a:rPr>
              <a:t>En comparant ces éléments avec l’évolution du taux de pénétration de l’action du FIAF sur le financement des plans de formation, on observe que celui-ci a évolué pour l’agriculture, (+1 point depuis 2021), la construction (+2 points) et le secteur de la santé (+4points), le transport (+2 points). Même s’il est difficile d’établir un lien de causalité, l’action renforcée du FIAF sur ces secteurs a pu les amener à se saisir davantage de la formation professionnelle.</a:t>
            </a:r>
          </a:p>
          <a:p>
            <a:pPr marL="285750" indent="-285750" algn="just">
              <a:buFont typeface="Wingdings" panose="05000000000000000000" pitchFamily="2" charset="2"/>
              <a:buChar char="§"/>
            </a:pPr>
            <a:endParaRPr lang="fr-FR" sz="1200" dirty="0">
              <a:latin typeface="+mj-lt"/>
            </a:endParaRPr>
          </a:p>
          <a:p>
            <a:pPr marL="285750" indent="-285750" algn="just">
              <a:buFont typeface="Wingdings" panose="05000000000000000000" pitchFamily="2" charset="2"/>
              <a:buChar char="§"/>
            </a:pPr>
            <a:r>
              <a:rPr lang="fr-FR" sz="1200" dirty="0">
                <a:latin typeface="+mj-lt"/>
              </a:rPr>
              <a:t>Deux secteurs pourraient faire l’objet d’une attention particulière compte-tenu de leur poids économique : le commerce et l’hôtellerie restauration.</a:t>
            </a:r>
          </a:p>
        </p:txBody>
      </p:sp>
      <p:sp>
        <p:nvSpPr>
          <p:cNvPr id="15" name="ZoneTexte 14">
            <a:extLst>
              <a:ext uri="{FF2B5EF4-FFF2-40B4-BE49-F238E27FC236}">
                <a16:creationId xmlns:a16="http://schemas.microsoft.com/office/drawing/2014/main" id="{EF5D520B-26A5-FB11-0FD5-95BD3F4C6169}"/>
              </a:ext>
            </a:extLst>
          </p:cNvPr>
          <p:cNvSpPr txBox="1"/>
          <p:nvPr/>
        </p:nvSpPr>
        <p:spPr>
          <a:xfrm>
            <a:off x="283029" y="6601363"/>
            <a:ext cx="10227655" cy="246221"/>
          </a:xfrm>
          <a:prstGeom prst="rect">
            <a:avLst/>
          </a:prstGeom>
          <a:noFill/>
        </p:spPr>
        <p:txBody>
          <a:bodyPr wrap="square" rtlCol="0">
            <a:spAutoFit/>
          </a:bodyPr>
          <a:lstStyle/>
          <a:p>
            <a:r>
              <a:rPr lang="fr-FR" sz="1000" i="1" dirty="0">
                <a:latin typeface="+mj-lt"/>
              </a:rPr>
              <a:t>Répartition des stagiaires de la programmation 2017-2023 par secteur d’activités, hors action débit de boisson</a:t>
            </a:r>
            <a:r>
              <a:rPr lang="fr-FR" sz="1000" dirty="0">
                <a:latin typeface="+mj-lt"/>
              </a:rPr>
              <a:t>. Sources tableau de suivi stagiaires sur la base de 4624 stagiaires renseignées </a:t>
            </a:r>
            <a:endParaRPr lang="fr-NC" sz="1000" dirty="0">
              <a:latin typeface="+mj-lt"/>
            </a:endParaRPr>
          </a:p>
        </p:txBody>
      </p:sp>
      <p:pic>
        <p:nvPicPr>
          <p:cNvPr id="6" name="Image 5">
            <a:extLst>
              <a:ext uri="{FF2B5EF4-FFF2-40B4-BE49-F238E27FC236}">
                <a16:creationId xmlns:a16="http://schemas.microsoft.com/office/drawing/2014/main" id="{159D6774-B1DD-CD1D-C902-FCA7DDD97E1E}"/>
              </a:ext>
            </a:extLst>
          </p:cNvPr>
          <p:cNvPicPr>
            <a:picLocks noChangeAspect="1"/>
          </p:cNvPicPr>
          <p:nvPr/>
        </p:nvPicPr>
        <p:blipFill>
          <a:blip r:embed="rId2"/>
          <a:stretch>
            <a:fillRect/>
          </a:stretch>
        </p:blipFill>
        <p:spPr>
          <a:xfrm>
            <a:off x="7134348" y="857716"/>
            <a:ext cx="1380260" cy="5737528"/>
          </a:xfrm>
          <a:prstGeom prst="rect">
            <a:avLst/>
          </a:prstGeom>
        </p:spPr>
      </p:pic>
      <p:pic>
        <p:nvPicPr>
          <p:cNvPr id="4" name="Image 3">
            <a:extLst>
              <a:ext uri="{FF2B5EF4-FFF2-40B4-BE49-F238E27FC236}">
                <a16:creationId xmlns:a16="http://schemas.microsoft.com/office/drawing/2014/main" id="{91B9235F-26F5-D422-3769-21E9B28B7CD1}"/>
              </a:ext>
            </a:extLst>
          </p:cNvPr>
          <p:cNvPicPr>
            <a:picLocks noChangeAspect="1"/>
          </p:cNvPicPr>
          <p:nvPr/>
        </p:nvPicPr>
        <p:blipFill>
          <a:blip r:embed="rId3"/>
          <a:stretch>
            <a:fillRect/>
          </a:stretch>
        </p:blipFill>
        <p:spPr>
          <a:xfrm>
            <a:off x="96031" y="858688"/>
            <a:ext cx="6990321" cy="5737528"/>
          </a:xfrm>
          <a:prstGeom prst="rect">
            <a:avLst/>
          </a:prstGeom>
        </p:spPr>
      </p:pic>
      <p:pic>
        <p:nvPicPr>
          <p:cNvPr id="9" name="Image 8">
            <a:extLst>
              <a:ext uri="{FF2B5EF4-FFF2-40B4-BE49-F238E27FC236}">
                <a16:creationId xmlns:a16="http://schemas.microsoft.com/office/drawing/2014/main" id="{E8A1C999-1D31-02C2-F99B-B21C010C89A6}"/>
              </a:ext>
            </a:extLst>
          </p:cNvPr>
          <p:cNvPicPr>
            <a:picLocks noChangeAspect="1"/>
          </p:cNvPicPr>
          <p:nvPr/>
        </p:nvPicPr>
        <p:blipFill>
          <a:blip r:embed="rId4"/>
          <a:stretch>
            <a:fillRect/>
          </a:stretch>
        </p:blipFill>
        <p:spPr>
          <a:xfrm>
            <a:off x="7134348" y="858687"/>
            <a:ext cx="1380259" cy="1111047"/>
          </a:xfrm>
          <a:prstGeom prst="rect">
            <a:avLst/>
          </a:prstGeom>
        </p:spPr>
      </p:pic>
    </p:spTree>
    <p:extLst>
      <p:ext uri="{BB962C8B-B14F-4D97-AF65-F5344CB8AC3E}">
        <p14:creationId xmlns:p14="http://schemas.microsoft.com/office/powerpoint/2010/main" val="1985482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11958120" cy="689124"/>
          </a:xfrm>
        </p:spPr>
        <p:txBody>
          <a:bodyPr>
            <a:noAutofit/>
          </a:bodyPr>
          <a:lstStyle/>
          <a:p>
            <a:r>
              <a:rPr lang="fr-FR" sz="2200" b="1" dirty="0">
                <a:solidFill>
                  <a:schemeClr val="accent5">
                    <a:lumMod val="75000"/>
                  </a:schemeClr>
                </a:solidFill>
              </a:rPr>
              <a:t>Une tendance qui se renforce : des actions qui touchent principalement des stagiaires issus des entreprises de plus de 10 salarié(e)s</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970547"/>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8" name="ZoneTexte 7">
            <a:extLst>
              <a:ext uri="{FF2B5EF4-FFF2-40B4-BE49-F238E27FC236}">
                <a16:creationId xmlns:a16="http://schemas.microsoft.com/office/drawing/2014/main" id="{9DF26142-A1CE-53E1-1724-E2C870084E0D}"/>
              </a:ext>
            </a:extLst>
          </p:cNvPr>
          <p:cNvSpPr txBox="1"/>
          <p:nvPr/>
        </p:nvSpPr>
        <p:spPr>
          <a:xfrm>
            <a:off x="361558" y="1113633"/>
            <a:ext cx="6077369" cy="3508653"/>
          </a:xfrm>
          <a:prstGeom prst="rect">
            <a:avLst/>
          </a:prstGeom>
          <a:noFill/>
        </p:spPr>
        <p:txBody>
          <a:bodyPr wrap="square" rtlCol="0">
            <a:spAutoFit/>
          </a:bodyPr>
          <a:lstStyle/>
          <a:p>
            <a:pPr algn="just"/>
            <a:r>
              <a:rPr lang="fr-FR" sz="1400" b="1" dirty="0">
                <a:solidFill>
                  <a:schemeClr val="accent2"/>
                </a:solidFill>
                <a:latin typeface="+mj-lt"/>
              </a:rPr>
              <a:t>Des actions de la programmation qui peinent à s’adresser aux stagiaires issues des entreprises de moins de 10 salarié(e)s </a:t>
            </a:r>
          </a:p>
          <a:p>
            <a:pPr algn="just"/>
            <a:endParaRPr lang="fr-FR" sz="1400" b="1" dirty="0">
              <a:solidFill>
                <a:schemeClr val="accent2"/>
              </a:solidFill>
              <a:latin typeface="+mj-lt"/>
            </a:endParaRPr>
          </a:p>
          <a:p>
            <a:pPr algn="just"/>
            <a:r>
              <a:rPr lang="fr-FR" sz="1200" dirty="0">
                <a:latin typeface="+mj-lt"/>
              </a:rPr>
              <a:t>Entre 2017 et 2023,  seuls </a:t>
            </a:r>
            <a:r>
              <a:rPr lang="fr-FR" sz="1200" b="1" dirty="0">
                <a:solidFill>
                  <a:schemeClr val="accent1"/>
                </a:solidFill>
                <a:latin typeface="+mj-lt"/>
              </a:rPr>
              <a:t>31% des stagiaires </a:t>
            </a:r>
            <a:r>
              <a:rPr lang="fr-FR" sz="1200" dirty="0">
                <a:latin typeface="+mj-lt"/>
              </a:rPr>
              <a:t>ayant bénéficié d’une action de la programmation </a:t>
            </a:r>
            <a:r>
              <a:rPr lang="fr-FR" sz="1200" b="1" dirty="0">
                <a:solidFill>
                  <a:schemeClr val="accent1"/>
                </a:solidFill>
                <a:latin typeface="+mj-lt"/>
              </a:rPr>
              <a:t>provenaient d’une entreprise de moins de 10 salarié(e)s</a:t>
            </a:r>
            <a:r>
              <a:rPr lang="fr-FR" sz="1200" dirty="0">
                <a:latin typeface="+mj-lt"/>
              </a:rPr>
              <a:t>, alors que sur la même période ils représentaient 45% des stagiaires financé(e)s dans le cadre d’un plan de formation. Depuis 2022, les stagiaires financé(e)s dans le cadre des plans de formation constituent même la majorité des stagiaires, </a:t>
            </a:r>
            <a:r>
              <a:rPr lang="fr-FR" sz="1200" b="1" dirty="0">
                <a:solidFill>
                  <a:schemeClr val="accent1"/>
                </a:solidFill>
                <a:latin typeface="+mj-lt"/>
              </a:rPr>
              <a:t>quand leur part est inférieure à 20% pour les actions de la programmation. </a:t>
            </a:r>
          </a:p>
          <a:p>
            <a:pPr algn="just"/>
            <a:endParaRPr lang="fr-FR" sz="1200" b="1" dirty="0">
              <a:solidFill>
                <a:schemeClr val="accent1"/>
              </a:solidFill>
              <a:latin typeface="+mj-lt"/>
            </a:endParaRPr>
          </a:p>
          <a:p>
            <a:pPr algn="just"/>
            <a:r>
              <a:rPr lang="fr-FR" sz="1200" dirty="0">
                <a:latin typeface="+mj-lt"/>
              </a:rPr>
              <a:t>Cet écart s’explique par le fait que bien que les actions de la programmation aient touché environ le même nombre d’entreprises de plus et de moins de 10, </a:t>
            </a:r>
            <a:r>
              <a:rPr lang="fr-FR" sz="1200" b="1" dirty="0">
                <a:solidFill>
                  <a:schemeClr val="accent1"/>
                </a:solidFill>
                <a:latin typeface="+mj-lt"/>
              </a:rPr>
              <a:t>les entreprises de plus de 10 salarié(e)s ont envoyé en moyenne 2 fois plus de stagiaires en formation </a:t>
            </a:r>
            <a:r>
              <a:rPr lang="fr-FR" sz="1200" dirty="0">
                <a:latin typeface="+mj-lt"/>
              </a:rPr>
              <a:t>(7 contre 3 pour les moins de 10).</a:t>
            </a:r>
            <a:endParaRPr lang="fr-FR" sz="1200" b="1" dirty="0">
              <a:solidFill>
                <a:schemeClr val="accent1"/>
              </a:solidFill>
              <a:latin typeface="+mj-lt"/>
            </a:endParaRPr>
          </a:p>
          <a:p>
            <a:pPr algn="just"/>
            <a:endParaRPr lang="fr-FR" sz="1200" dirty="0">
              <a:latin typeface="+mj-lt"/>
            </a:endParaRPr>
          </a:p>
          <a:p>
            <a:pPr algn="just"/>
            <a:r>
              <a:rPr lang="fr-FR" sz="1200" dirty="0">
                <a:latin typeface="+mj-lt"/>
              </a:rPr>
              <a:t>La politique conventionnelle favorable à l’entrée des moins de 10 en formation n’a pas abouti à l’afflux des entreprises plus petites qui continuent à peiner à libérer leur personnel sur des formations plus longues que celles inscrites dans les plans de formation. </a:t>
            </a:r>
          </a:p>
        </p:txBody>
      </p:sp>
      <p:sp>
        <p:nvSpPr>
          <p:cNvPr id="13" name="ZoneTexte 12">
            <a:extLst>
              <a:ext uri="{FF2B5EF4-FFF2-40B4-BE49-F238E27FC236}">
                <a16:creationId xmlns:a16="http://schemas.microsoft.com/office/drawing/2014/main" id="{D34FED56-72C8-5139-AC38-410CDD594126}"/>
              </a:ext>
            </a:extLst>
          </p:cNvPr>
          <p:cNvSpPr txBox="1"/>
          <p:nvPr/>
        </p:nvSpPr>
        <p:spPr>
          <a:xfrm>
            <a:off x="361558" y="4835770"/>
            <a:ext cx="6018413" cy="1261884"/>
          </a:xfrm>
          <a:prstGeom prst="rect">
            <a:avLst/>
          </a:prstGeom>
          <a:noFill/>
        </p:spPr>
        <p:txBody>
          <a:bodyPr wrap="square" rtlCol="0">
            <a:spAutoFit/>
          </a:bodyPr>
          <a:lstStyle/>
          <a:p>
            <a:pPr algn="just"/>
            <a:r>
              <a:rPr lang="fr-FR" sz="1400" b="1" dirty="0">
                <a:solidFill>
                  <a:schemeClr val="accent2"/>
                </a:solidFill>
                <a:latin typeface="+mj-lt"/>
              </a:rPr>
              <a:t>Des stagiaires presqu’exclusivement en CDI</a:t>
            </a:r>
          </a:p>
          <a:p>
            <a:pPr algn="just"/>
            <a:endParaRPr lang="fr-FR" sz="1400" b="1" dirty="0">
              <a:solidFill>
                <a:schemeClr val="accent2"/>
              </a:solidFill>
              <a:latin typeface="+mj-lt"/>
            </a:endParaRPr>
          </a:p>
          <a:p>
            <a:pPr algn="just"/>
            <a:r>
              <a:rPr lang="fr-FR" sz="1200" b="1" dirty="0">
                <a:solidFill>
                  <a:schemeClr val="accent1"/>
                </a:solidFill>
                <a:latin typeface="+mj-lt"/>
              </a:rPr>
              <a:t>93% des stagiaires étaient en CDI </a:t>
            </a:r>
            <a:r>
              <a:rPr lang="fr-FR" sz="1200" dirty="0">
                <a:latin typeface="+mj-lt"/>
              </a:rPr>
              <a:t>au moment de leur formation, une tendance qui reste stable depuis 2019 (ils étaient 89% lors de la précédente étude d’impact) et qui démontre la persistance d’une pratique des entreprises à privilégier l’accès à la formation professionnelle pour leur salarié(e)s en CDI. </a:t>
            </a:r>
            <a:endParaRPr lang="fr-NC" sz="1200" dirty="0">
              <a:latin typeface="+mj-lt"/>
            </a:endParaRPr>
          </a:p>
        </p:txBody>
      </p:sp>
      <p:sp>
        <p:nvSpPr>
          <p:cNvPr id="3" name="Espace réservé du numéro de diapositive 2">
            <a:extLst>
              <a:ext uri="{FF2B5EF4-FFF2-40B4-BE49-F238E27FC236}">
                <a16:creationId xmlns:a16="http://schemas.microsoft.com/office/drawing/2014/main" id="{92DAFA3B-0AEA-500D-7179-8DD81922A4FD}"/>
              </a:ext>
            </a:extLst>
          </p:cNvPr>
          <p:cNvSpPr>
            <a:spLocks noGrp="1"/>
          </p:cNvSpPr>
          <p:nvPr>
            <p:ph type="sldNum" sz="quarter" idx="12"/>
          </p:nvPr>
        </p:nvSpPr>
        <p:spPr/>
        <p:txBody>
          <a:bodyPr/>
          <a:lstStyle/>
          <a:p>
            <a:fld id="{8DF98CC9-A4D7-47D7-B152-95CCF62D9D11}" type="slidenum">
              <a:rPr lang="fr-NC" smtClean="0"/>
              <a:t>32</a:t>
            </a:fld>
            <a:endParaRPr lang="fr-NC"/>
          </a:p>
        </p:txBody>
      </p:sp>
      <p:pic>
        <p:nvPicPr>
          <p:cNvPr id="6" name="Image 5">
            <a:extLst>
              <a:ext uri="{FF2B5EF4-FFF2-40B4-BE49-F238E27FC236}">
                <a16:creationId xmlns:a16="http://schemas.microsoft.com/office/drawing/2014/main" id="{EFCFE2F2-3496-BDC9-6038-CFF5F0C8B874}"/>
              </a:ext>
            </a:extLst>
          </p:cNvPr>
          <p:cNvPicPr>
            <a:picLocks noChangeAspect="1"/>
          </p:cNvPicPr>
          <p:nvPr/>
        </p:nvPicPr>
        <p:blipFill>
          <a:blip r:embed="rId2"/>
          <a:stretch>
            <a:fillRect/>
          </a:stretch>
        </p:blipFill>
        <p:spPr>
          <a:xfrm>
            <a:off x="6664572" y="3716823"/>
            <a:ext cx="4495776" cy="2702249"/>
          </a:xfrm>
          <a:prstGeom prst="rect">
            <a:avLst/>
          </a:prstGeom>
        </p:spPr>
      </p:pic>
      <p:sp>
        <p:nvSpPr>
          <p:cNvPr id="9" name="ZoneTexte 8">
            <a:extLst>
              <a:ext uri="{FF2B5EF4-FFF2-40B4-BE49-F238E27FC236}">
                <a16:creationId xmlns:a16="http://schemas.microsoft.com/office/drawing/2014/main" id="{DA722244-B3EA-1666-33D4-F03E30FCA5D5}"/>
              </a:ext>
            </a:extLst>
          </p:cNvPr>
          <p:cNvSpPr txBox="1"/>
          <p:nvPr/>
        </p:nvSpPr>
        <p:spPr>
          <a:xfrm>
            <a:off x="689505" y="6506716"/>
            <a:ext cx="6121728" cy="276999"/>
          </a:xfrm>
          <a:prstGeom prst="rect">
            <a:avLst/>
          </a:prstGeom>
          <a:noFill/>
        </p:spPr>
        <p:txBody>
          <a:bodyPr wrap="square">
            <a:spAutoFit/>
          </a:bodyPr>
          <a:lstStyle/>
          <a:p>
            <a:r>
              <a:rPr lang="fr-FR" sz="1200" i="1" dirty="0">
                <a:latin typeface="+mj-lt"/>
              </a:rPr>
              <a:t>Sources tableau de suivi stagiaires sur la base de 4624 stagiaires renseignées </a:t>
            </a:r>
            <a:endParaRPr lang="fr-FR" sz="1200" i="1" dirty="0"/>
          </a:p>
        </p:txBody>
      </p:sp>
      <p:pic>
        <p:nvPicPr>
          <p:cNvPr id="5" name="Image 4">
            <a:extLst>
              <a:ext uri="{FF2B5EF4-FFF2-40B4-BE49-F238E27FC236}">
                <a16:creationId xmlns:a16="http://schemas.microsoft.com/office/drawing/2014/main" id="{617835A6-A659-F854-F129-5B4B37EB3D5A}"/>
              </a:ext>
            </a:extLst>
          </p:cNvPr>
          <p:cNvPicPr>
            <a:picLocks noChangeAspect="1"/>
          </p:cNvPicPr>
          <p:nvPr/>
        </p:nvPicPr>
        <p:blipFill>
          <a:blip r:embed="rId3"/>
          <a:stretch>
            <a:fillRect/>
          </a:stretch>
        </p:blipFill>
        <p:spPr>
          <a:xfrm>
            <a:off x="6664572" y="1269451"/>
            <a:ext cx="5165870" cy="2209361"/>
          </a:xfrm>
          <a:prstGeom prst="rect">
            <a:avLst/>
          </a:prstGeom>
        </p:spPr>
      </p:pic>
    </p:spTree>
    <p:extLst>
      <p:ext uri="{BB962C8B-B14F-4D97-AF65-F5344CB8AC3E}">
        <p14:creationId xmlns:p14="http://schemas.microsoft.com/office/powerpoint/2010/main" val="293195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89% des stagiaires évalué(e)s ont acquis les compétences visées par la formation</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80726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8" name="ZoneTexte 7">
            <a:extLst>
              <a:ext uri="{FF2B5EF4-FFF2-40B4-BE49-F238E27FC236}">
                <a16:creationId xmlns:a16="http://schemas.microsoft.com/office/drawing/2014/main" id="{A8F6C86D-C530-830F-2B36-73A61C7FB244}"/>
              </a:ext>
            </a:extLst>
          </p:cNvPr>
          <p:cNvSpPr txBox="1"/>
          <p:nvPr/>
        </p:nvSpPr>
        <p:spPr>
          <a:xfrm>
            <a:off x="117785" y="1048730"/>
            <a:ext cx="6127136" cy="2492990"/>
          </a:xfrm>
          <a:prstGeom prst="rect">
            <a:avLst/>
          </a:prstGeom>
          <a:noFill/>
        </p:spPr>
        <p:txBody>
          <a:bodyPr wrap="square" rtlCol="0">
            <a:spAutoFit/>
          </a:bodyPr>
          <a:lstStyle/>
          <a:p>
            <a:pPr marL="285750" indent="-285750" algn="just">
              <a:buFont typeface="Wingdings" panose="05000000000000000000" pitchFamily="2" charset="2"/>
              <a:buChar char="§"/>
            </a:pPr>
            <a:r>
              <a:rPr lang="fr-FR" sz="1200" b="1" dirty="0">
                <a:solidFill>
                  <a:schemeClr val="accent1"/>
                </a:solidFill>
                <a:latin typeface="+mj-lt"/>
              </a:rPr>
              <a:t>65% des stagiaires ayant suivi une formation </a:t>
            </a:r>
            <a:r>
              <a:rPr lang="fr-FR" sz="1200" dirty="0">
                <a:latin typeface="+mj-lt"/>
              </a:rPr>
              <a:t>financée par la programmation du FIAF entre 2017 et 2023 </a:t>
            </a:r>
            <a:r>
              <a:rPr lang="fr-FR" sz="1200" b="1" dirty="0">
                <a:solidFill>
                  <a:schemeClr val="accent1"/>
                </a:solidFill>
                <a:latin typeface="+mj-lt"/>
              </a:rPr>
              <a:t>ont fait l’objet d’une évaluation à l’issue de leur formation. </a:t>
            </a:r>
            <a:r>
              <a:rPr lang="fr-FR" sz="1200" dirty="0">
                <a:latin typeface="+mj-lt"/>
              </a:rPr>
              <a:t>(soit 2 985 stagiaires)</a:t>
            </a:r>
          </a:p>
          <a:p>
            <a:pPr marL="285750" indent="-285750" algn="just">
              <a:buFont typeface="Wingdings" panose="05000000000000000000" pitchFamily="2" charset="2"/>
              <a:buChar char="§"/>
            </a:pPr>
            <a:endParaRPr lang="fr-FR" sz="1200" b="1" dirty="0">
              <a:solidFill>
                <a:schemeClr val="accent1"/>
              </a:solidFill>
              <a:latin typeface="+mj-lt"/>
            </a:endParaRPr>
          </a:p>
          <a:p>
            <a:pPr marL="285750" indent="-285750" algn="just">
              <a:buFont typeface="Wingdings" panose="05000000000000000000" pitchFamily="2" charset="2"/>
              <a:buChar char="§"/>
            </a:pPr>
            <a:r>
              <a:rPr lang="fr-FR" sz="1200" b="1" dirty="0">
                <a:solidFill>
                  <a:schemeClr val="accent1"/>
                </a:solidFill>
                <a:latin typeface="+mj-lt"/>
              </a:rPr>
              <a:t>Les compétences visées </a:t>
            </a:r>
            <a:r>
              <a:rPr lang="fr-FR" sz="1200" dirty="0">
                <a:latin typeface="+mj-lt"/>
              </a:rPr>
              <a:t>par la formation</a:t>
            </a:r>
            <a:r>
              <a:rPr lang="fr-FR" sz="1200" b="1" dirty="0">
                <a:solidFill>
                  <a:schemeClr val="accent1"/>
                </a:solidFill>
                <a:latin typeface="+mj-lt"/>
              </a:rPr>
              <a:t> ont été considérées comme acquises pour 88% d’entre eux.  </a:t>
            </a:r>
            <a:r>
              <a:rPr lang="fr-FR" sz="1200" dirty="0">
                <a:latin typeface="+mj-lt"/>
              </a:rPr>
              <a:t>Ce  taux varie selon les actions sans que des secteurs ou des types de formation ne se dégagent plus que d’autres. </a:t>
            </a:r>
          </a:p>
          <a:p>
            <a:pPr marL="285750" indent="-285750" algn="just">
              <a:buFont typeface="Wingdings" panose="05000000000000000000" pitchFamily="2" charset="2"/>
              <a:buChar char="§"/>
            </a:pPr>
            <a:endParaRPr lang="fr-FR" sz="1200" dirty="0">
              <a:latin typeface="+mj-lt"/>
            </a:endParaRPr>
          </a:p>
          <a:p>
            <a:pPr marL="285750" indent="-285750" algn="just">
              <a:buFont typeface="Wingdings" panose="05000000000000000000" pitchFamily="2" charset="2"/>
              <a:buChar char="§"/>
            </a:pPr>
            <a:r>
              <a:rPr lang="fr-FR" sz="1200" dirty="0">
                <a:latin typeface="+mj-lt"/>
              </a:rPr>
              <a:t>On peut par ailleurs noté que </a:t>
            </a:r>
          </a:p>
          <a:p>
            <a:pPr marL="742950" lvl="1" indent="-285750" algn="just">
              <a:buFont typeface="Wingdings" panose="05000000000000000000" pitchFamily="2" charset="2"/>
              <a:buChar char="§"/>
            </a:pPr>
            <a:r>
              <a:rPr lang="fr-FR" sz="1200" b="1" dirty="0">
                <a:solidFill>
                  <a:schemeClr val="accent1"/>
                </a:solidFill>
                <a:latin typeface="+mj-lt"/>
              </a:rPr>
              <a:t>64 stagiaires ont validé leur diplôme </a:t>
            </a:r>
            <a:r>
              <a:rPr lang="fr-FR" sz="1200" dirty="0">
                <a:latin typeface="+mj-lt"/>
              </a:rPr>
              <a:t>dans le cadre d’une formation diplômante (soit 66% des stagiaires pour lesquelles l’information étaient disponible au 31/12/2023)</a:t>
            </a:r>
          </a:p>
          <a:p>
            <a:pPr marL="742950" lvl="1" indent="-285750" algn="just">
              <a:buFont typeface="Wingdings" panose="05000000000000000000" pitchFamily="2" charset="2"/>
              <a:buChar char="§"/>
            </a:pPr>
            <a:r>
              <a:rPr lang="fr-FR" sz="1200" b="1" dirty="0">
                <a:solidFill>
                  <a:schemeClr val="accent1"/>
                </a:solidFill>
                <a:latin typeface="+mj-lt"/>
              </a:rPr>
              <a:t>75 ont obtenu leur certification </a:t>
            </a:r>
            <a:r>
              <a:rPr lang="fr-FR" sz="1200" dirty="0">
                <a:latin typeface="+mj-lt"/>
              </a:rPr>
              <a:t>dans le cadre d’une formation certifiante (soit 95% des stagiaires pour lesquelles l’information été disponible au 31/12/2023)</a:t>
            </a:r>
          </a:p>
        </p:txBody>
      </p:sp>
      <p:sp>
        <p:nvSpPr>
          <p:cNvPr id="10" name="ZoneTexte 9">
            <a:extLst>
              <a:ext uri="{FF2B5EF4-FFF2-40B4-BE49-F238E27FC236}">
                <a16:creationId xmlns:a16="http://schemas.microsoft.com/office/drawing/2014/main" id="{7EBB1DBE-39AB-3A23-6A24-1BEFC32F8C93}"/>
              </a:ext>
            </a:extLst>
          </p:cNvPr>
          <p:cNvSpPr txBox="1"/>
          <p:nvPr/>
        </p:nvSpPr>
        <p:spPr>
          <a:xfrm>
            <a:off x="277414" y="3568914"/>
            <a:ext cx="6059461" cy="1107996"/>
          </a:xfrm>
          <a:prstGeom prst="rect">
            <a:avLst/>
          </a:prstGeom>
          <a:solidFill>
            <a:schemeClr val="accent2">
              <a:lumMod val="20000"/>
              <a:lumOff val="80000"/>
            </a:schemeClr>
          </a:solidFill>
        </p:spPr>
        <p:txBody>
          <a:bodyPr wrap="square">
            <a:spAutoFit/>
          </a:bodyPr>
          <a:lstStyle/>
          <a:p>
            <a:pPr algn="just"/>
            <a:r>
              <a:rPr lang="fr-FR" sz="1100" b="1" dirty="0">
                <a:latin typeface="+mj-lt"/>
              </a:rPr>
              <a:t>Note quant à l’interprétation de l’indicateur :</a:t>
            </a:r>
          </a:p>
          <a:p>
            <a:pPr algn="just"/>
            <a:r>
              <a:rPr lang="fr-FR" sz="1100" b="1" dirty="0">
                <a:latin typeface="+mj-lt"/>
              </a:rPr>
              <a:t>Acquis: </a:t>
            </a:r>
            <a:r>
              <a:rPr lang="fr-FR" sz="1100" dirty="0">
                <a:latin typeface="+mj-lt"/>
              </a:rPr>
              <a:t>l’ensemble des compétences visées par la formation ont été acquises</a:t>
            </a:r>
          </a:p>
          <a:p>
            <a:pPr algn="just"/>
            <a:r>
              <a:rPr lang="fr-FR" sz="1100" b="1" dirty="0">
                <a:latin typeface="+mj-lt"/>
              </a:rPr>
              <a:t>Partiellement acquis : </a:t>
            </a:r>
            <a:r>
              <a:rPr lang="fr-FR" sz="1100" dirty="0">
                <a:latin typeface="+mj-lt"/>
              </a:rPr>
              <a:t>par partiellement acquis, il convient de comprendre qu’une partie des compétences visées n’a pas été acquise (et non pas que certaines compétences seraient partiellement acquises).</a:t>
            </a:r>
          </a:p>
          <a:p>
            <a:pPr algn="just"/>
            <a:r>
              <a:rPr lang="fr-FR" sz="1100" b="1" dirty="0">
                <a:latin typeface="+mj-lt"/>
              </a:rPr>
              <a:t>Non acquis : </a:t>
            </a:r>
            <a:r>
              <a:rPr lang="fr-FR" sz="1100" dirty="0">
                <a:latin typeface="+mj-lt"/>
              </a:rPr>
              <a:t>les compétences visées n’ont pas été acquises.</a:t>
            </a:r>
          </a:p>
        </p:txBody>
      </p:sp>
      <p:sp>
        <p:nvSpPr>
          <p:cNvPr id="3" name="Espace réservé du numéro de diapositive 2">
            <a:extLst>
              <a:ext uri="{FF2B5EF4-FFF2-40B4-BE49-F238E27FC236}">
                <a16:creationId xmlns:a16="http://schemas.microsoft.com/office/drawing/2014/main" id="{1AAAB554-D656-C9A8-C065-415E2F4C9A46}"/>
              </a:ext>
            </a:extLst>
          </p:cNvPr>
          <p:cNvSpPr>
            <a:spLocks noGrp="1"/>
          </p:cNvSpPr>
          <p:nvPr>
            <p:ph type="sldNum" sz="quarter" idx="12"/>
          </p:nvPr>
        </p:nvSpPr>
        <p:spPr/>
        <p:txBody>
          <a:bodyPr/>
          <a:lstStyle/>
          <a:p>
            <a:fld id="{8DF98CC9-A4D7-47D7-B152-95CCF62D9D11}" type="slidenum">
              <a:rPr lang="fr-NC" smtClean="0"/>
              <a:t>33</a:t>
            </a:fld>
            <a:endParaRPr lang="fr-NC"/>
          </a:p>
        </p:txBody>
      </p:sp>
      <p:pic>
        <p:nvPicPr>
          <p:cNvPr id="9" name="Image 8">
            <a:extLst>
              <a:ext uri="{FF2B5EF4-FFF2-40B4-BE49-F238E27FC236}">
                <a16:creationId xmlns:a16="http://schemas.microsoft.com/office/drawing/2014/main" id="{FB61D4D8-D0A4-8CD3-6B7C-29A090207E76}"/>
              </a:ext>
            </a:extLst>
          </p:cNvPr>
          <p:cNvPicPr>
            <a:picLocks noChangeAspect="1"/>
          </p:cNvPicPr>
          <p:nvPr/>
        </p:nvPicPr>
        <p:blipFill>
          <a:blip r:embed="rId4"/>
          <a:stretch>
            <a:fillRect/>
          </a:stretch>
        </p:blipFill>
        <p:spPr>
          <a:xfrm>
            <a:off x="117785" y="4834382"/>
            <a:ext cx="7276573" cy="1783934"/>
          </a:xfrm>
          <a:prstGeom prst="rect">
            <a:avLst/>
          </a:prstGeom>
        </p:spPr>
      </p:pic>
      <p:sp>
        <p:nvSpPr>
          <p:cNvPr id="12" name="ZoneTexte 11">
            <a:extLst>
              <a:ext uri="{FF2B5EF4-FFF2-40B4-BE49-F238E27FC236}">
                <a16:creationId xmlns:a16="http://schemas.microsoft.com/office/drawing/2014/main" id="{62E589E9-DC10-BFD2-C499-0E2B47F216F6}"/>
              </a:ext>
            </a:extLst>
          </p:cNvPr>
          <p:cNvSpPr txBox="1"/>
          <p:nvPr/>
        </p:nvSpPr>
        <p:spPr>
          <a:xfrm>
            <a:off x="7762176" y="4597817"/>
            <a:ext cx="3990469" cy="2123658"/>
          </a:xfrm>
          <a:prstGeom prst="rect">
            <a:avLst/>
          </a:prstGeom>
          <a:noFill/>
          <a:ln>
            <a:solidFill>
              <a:schemeClr val="bg1">
                <a:lumMod val="65000"/>
              </a:schemeClr>
            </a:solidFill>
          </a:ln>
        </p:spPr>
        <p:txBody>
          <a:bodyPr wrap="square" rtlCol="0">
            <a:spAutoFit/>
          </a:bodyPr>
          <a:lstStyle/>
          <a:p>
            <a:pPr algn="just"/>
            <a:r>
              <a:rPr lang="fr-FR" sz="1200" dirty="0">
                <a:latin typeface="+mj-lt"/>
              </a:rPr>
              <a:t>Les formations revêtent des dimensions et des techniques d’apprentissage diverses, les méthodes d’évaluation utilisées par les formateurs le sont aussi ( QCM, mise en pratique, questionnaire écrit, même QCM en amont et aval de la formation, validation d’un diplôme ou d’une certification…). </a:t>
            </a:r>
          </a:p>
          <a:p>
            <a:pPr algn="just"/>
            <a:r>
              <a:rPr lang="fr-FR" sz="1200" dirty="0">
                <a:latin typeface="+mj-lt"/>
              </a:rPr>
              <a:t>Ainsi, cet indicateur permet de mesurer le degré de compréhension des notions abordées lors de la formation et d’acquisition des compétences visées telles </a:t>
            </a:r>
            <a:r>
              <a:rPr lang="fr-FR" sz="1200" b="1" u="sng" dirty="0">
                <a:latin typeface="+mj-lt"/>
              </a:rPr>
              <a:t>qu’observées par le formateur à l’issue de la formation.</a:t>
            </a:r>
            <a:endParaRPr lang="fr-FR" sz="1200" dirty="0">
              <a:latin typeface="+mj-lt"/>
            </a:endParaRPr>
          </a:p>
          <a:p>
            <a:r>
              <a:rPr lang="fr-FR" sz="1200" dirty="0">
                <a:latin typeface="+mj-lt"/>
              </a:rPr>
              <a:t>Cet indicateur mériterait néanmoins d’être davantage systématisé. </a:t>
            </a:r>
            <a:endParaRPr lang="fr-NC" sz="1200" dirty="0">
              <a:latin typeface="+mj-lt"/>
            </a:endParaRPr>
          </a:p>
        </p:txBody>
      </p:sp>
      <p:pic>
        <p:nvPicPr>
          <p:cNvPr id="14" name="Graphique 13" descr="Ampoule et engrenage avec un remplissage uni">
            <a:extLst>
              <a:ext uri="{FF2B5EF4-FFF2-40B4-BE49-F238E27FC236}">
                <a16:creationId xmlns:a16="http://schemas.microsoft.com/office/drawing/2014/main" id="{3C9AA8C7-C6F7-0CAB-83FB-4F6078C786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5822" y="3905495"/>
            <a:ext cx="672755" cy="672755"/>
          </a:xfrm>
          <a:prstGeom prst="rect">
            <a:avLst/>
          </a:prstGeom>
        </p:spPr>
      </p:pic>
      <p:pic>
        <p:nvPicPr>
          <p:cNvPr id="17" name="Image 16">
            <a:extLst>
              <a:ext uri="{FF2B5EF4-FFF2-40B4-BE49-F238E27FC236}">
                <a16:creationId xmlns:a16="http://schemas.microsoft.com/office/drawing/2014/main" id="{031F9707-93D7-BA11-5DB2-E19A75369185}"/>
              </a:ext>
            </a:extLst>
          </p:cNvPr>
          <p:cNvPicPr>
            <a:picLocks noChangeAspect="1"/>
          </p:cNvPicPr>
          <p:nvPr/>
        </p:nvPicPr>
        <p:blipFill>
          <a:blip r:embed="rId7"/>
          <a:stretch>
            <a:fillRect/>
          </a:stretch>
        </p:blipFill>
        <p:spPr>
          <a:xfrm>
            <a:off x="6428830" y="938896"/>
            <a:ext cx="5645385" cy="2956816"/>
          </a:xfrm>
          <a:prstGeom prst="rect">
            <a:avLst/>
          </a:prstGeom>
        </p:spPr>
      </p:pic>
      <p:sp>
        <p:nvSpPr>
          <p:cNvPr id="18" name="ZoneTexte 17">
            <a:extLst>
              <a:ext uri="{FF2B5EF4-FFF2-40B4-BE49-F238E27FC236}">
                <a16:creationId xmlns:a16="http://schemas.microsoft.com/office/drawing/2014/main" id="{8F8EC5F5-017B-7549-667D-AA31A5A6D0EE}"/>
              </a:ext>
            </a:extLst>
          </p:cNvPr>
          <p:cNvSpPr txBox="1"/>
          <p:nvPr/>
        </p:nvSpPr>
        <p:spPr>
          <a:xfrm>
            <a:off x="976691" y="6645510"/>
            <a:ext cx="6006000" cy="230832"/>
          </a:xfrm>
          <a:prstGeom prst="rect">
            <a:avLst/>
          </a:prstGeom>
          <a:noFill/>
        </p:spPr>
        <p:txBody>
          <a:bodyPr wrap="square" rtlCol="0">
            <a:spAutoFit/>
          </a:bodyPr>
          <a:lstStyle/>
          <a:p>
            <a:r>
              <a:rPr lang="fr-FR" sz="900" dirty="0"/>
              <a:t>Sources: tableau de suivi formation, sur la base de 4624 stagiaires renseignés</a:t>
            </a:r>
          </a:p>
        </p:txBody>
      </p:sp>
    </p:spTree>
    <p:extLst>
      <p:ext uri="{BB962C8B-B14F-4D97-AF65-F5344CB8AC3E}">
        <p14:creationId xmlns:p14="http://schemas.microsoft.com/office/powerpoint/2010/main" val="1812472482"/>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40C5A-0355-4850-8BD7-35645FCAF77E}"/>
              </a:ext>
            </a:extLst>
          </p:cNvPr>
          <p:cNvSpPr>
            <a:spLocks noGrp="1"/>
          </p:cNvSpPr>
          <p:nvPr>
            <p:ph type="title"/>
          </p:nvPr>
        </p:nvSpPr>
        <p:spPr>
          <a:xfrm>
            <a:off x="782782" y="2370570"/>
            <a:ext cx="10515600" cy="1325563"/>
          </a:xfrm>
          <a:noFill/>
          <a:ln w="22225">
            <a:solidFill>
              <a:schemeClr val="accent2"/>
            </a:solidFill>
          </a:ln>
        </p:spPr>
        <p:txBody>
          <a:bodyPr/>
          <a:lstStyle/>
          <a:p>
            <a:pPr algn="ctr"/>
            <a:r>
              <a:rPr lang="fr-FR"/>
              <a:t>Évaluation de la satisfaction</a:t>
            </a:r>
            <a:endParaRPr lang="fr-NC"/>
          </a:p>
        </p:txBody>
      </p:sp>
      <p:sp>
        <p:nvSpPr>
          <p:cNvPr id="4" name="Espace réservé du numéro de diapositive 3">
            <a:extLst>
              <a:ext uri="{FF2B5EF4-FFF2-40B4-BE49-F238E27FC236}">
                <a16:creationId xmlns:a16="http://schemas.microsoft.com/office/drawing/2014/main" id="{746F11C1-D86E-4824-A7A9-46E9E3AC132A}"/>
              </a:ext>
            </a:extLst>
          </p:cNvPr>
          <p:cNvSpPr>
            <a:spLocks noGrp="1"/>
          </p:cNvSpPr>
          <p:nvPr>
            <p:ph type="sldNum" sz="quarter" idx="12"/>
          </p:nvPr>
        </p:nvSpPr>
        <p:spPr/>
        <p:txBody>
          <a:bodyPr/>
          <a:lstStyle/>
          <a:p>
            <a:fld id="{122E7E8F-CE77-40CD-9E35-91660E888EB9}" type="slidenum">
              <a:rPr lang="fr-NC" smtClean="0"/>
              <a:t>34</a:t>
            </a:fld>
            <a:endParaRPr lang="fr-NC"/>
          </a:p>
        </p:txBody>
      </p:sp>
    </p:spTree>
    <p:extLst>
      <p:ext uri="{BB962C8B-B14F-4D97-AF65-F5344CB8AC3E}">
        <p14:creationId xmlns:p14="http://schemas.microsoft.com/office/powerpoint/2010/main" val="1590802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Des stagiaires partie-prenante de leur participation</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970547"/>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5" name="ZoneTexte 4">
            <a:extLst>
              <a:ext uri="{FF2B5EF4-FFF2-40B4-BE49-F238E27FC236}">
                <a16:creationId xmlns:a16="http://schemas.microsoft.com/office/drawing/2014/main" id="{09295B36-8E1D-A377-094D-7AB2D1ECCF0E}"/>
              </a:ext>
            </a:extLst>
          </p:cNvPr>
          <p:cNvSpPr txBox="1"/>
          <p:nvPr/>
        </p:nvSpPr>
        <p:spPr>
          <a:xfrm>
            <a:off x="283029" y="2114037"/>
            <a:ext cx="5029200" cy="3770263"/>
          </a:xfrm>
          <a:prstGeom prst="rect">
            <a:avLst/>
          </a:prstGeom>
          <a:noFill/>
        </p:spPr>
        <p:txBody>
          <a:bodyPr wrap="square" rtlCol="0">
            <a:spAutoFit/>
          </a:bodyPr>
          <a:lstStyle/>
          <a:p>
            <a:pPr algn="just"/>
            <a:r>
              <a:rPr lang="fr-FR" sz="1300" dirty="0">
                <a:latin typeface="+mj-lt"/>
              </a:rPr>
              <a:t>NB : L’évaluation de la satisfaction s’effectue sur la base des questionnaires de satisfaction à chaud collectés auprès des stagiaires à l’issue de la formation. </a:t>
            </a:r>
          </a:p>
          <a:p>
            <a:pPr algn="just"/>
            <a:r>
              <a:rPr lang="fr-FR" sz="1300" dirty="0">
                <a:latin typeface="+mj-lt"/>
              </a:rPr>
              <a:t>Cette analyse porte sur 4 137 questionnaires collectés soit 83% des stagiaires concernés par les actions de la programmation entre 2017 et 2023.</a:t>
            </a:r>
          </a:p>
          <a:p>
            <a:pPr algn="just"/>
            <a:endParaRPr lang="fr-FR" sz="1300" dirty="0">
              <a:latin typeface="+mj-lt"/>
            </a:endParaRPr>
          </a:p>
          <a:p>
            <a:pPr algn="just"/>
            <a:r>
              <a:rPr lang="fr-FR" sz="1300" b="1" dirty="0">
                <a:solidFill>
                  <a:schemeClr val="accent1"/>
                </a:solidFill>
                <a:latin typeface="+mj-lt"/>
              </a:rPr>
              <a:t>55% des stagiaires avaient demandé à suivre la formation,</a:t>
            </a:r>
            <a:r>
              <a:rPr lang="fr-FR" sz="1300" dirty="0">
                <a:latin typeface="+mj-lt"/>
              </a:rPr>
              <a:t> attestant ainsi de leur implication.</a:t>
            </a:r>
          </a:p>
          <a:p>
            <a:pPr algn="just"/>
            <a:r>
              <a:rPr lang="fr-FR" sz="1300" dirty="0">
                <a:latin typeface="+mj-lt"/>
              </a:rPr>
              <a:t>Seuls 6% n’avait pas été informé ou ne souhaitait pas suivre la formation en question.</a:t>
            </a:r>
          </a:p>
          <a:p>
            <a:pPr algn="just"/>
            <a:endParaRPr lang="fr-FR" sz="1300" dirty="0">
              <a:latin typeface="+mj-lt"/>
            </a:endParaRPr>
          </a:p>
          <a:p>
            <a:pPr algn="just"/>
            <a:r>
              <a:rPr lang="fr-FR" sz="1300" b="1" dirty="0">
                <a:solidFill>
                  <a:schemeClr val="accent1"/>
                </a:solidFill>
                <a:latin typeface="+mj-lt"/>
              </a:rPr>
              <a:t>Dans 95% des cas, la formation a répondu à leurs attentes.  </a:t>
            </a:r>
          </a:p>
          <a:p>
            <a:pPr algn="just"/>
            <a:r>
              <a:rPr lang="fr-FR" sz="1300" dirty="0">
                <a:latin typeface="+mj-lt"/>
              </a:rPr>
              <a:t>(Seule une personne a évoqué que la formation n’avait pas du tout répondu à ses attentes).</a:t>
            </a:r>
          </a:p>
          <a:p>
            <a:pPr algn="just"/>
            <a:endParaRPr lang="fr-FR" sz="1300" dirty="0">
              <a:latin typeface="+mj-lt"/>
            </a:endParaRPr>
          </a:p>
          <a:p>
            <a:pPr algn="just"/>
            <a:r>
              <a:rPr lang="fr-FR" sz="1300" dirty="0">
                <a:latin typeface="+mj-lt"/>
              </a:rPr>
              <a:t>Des tendances qui sont stables d’une année sur l’autre.</a:t>
            </a:r>
          </a:p>
          <a:p>
            <a:pPr algn="just"/>
            <a:endParaRPr lang="fr-NC" dirty="0">
              <a:latin typeface="+mj-lt"/>
            </a:endParaRPr>
          </a:p>
        </p:txBody>
      </p:sp>
      <p:sp>
        <p:nvSpPr>
          <p:cNvPr id="3" name="Espace réservé du numéro de diapositive 2">
            <a:extLst>
              <a:ext uri="{FF2B5EF4-FFF2-40B4-BE49-F238E27FC236}">
                <a16:creationId xmlns:a16="http://schemas.microsoft.com/office/drawing/2014/main" id="{19CE8251-58D5-D64D-0F2B-D2AA80890B40}"/>
              </a:ext>
            </a:extLst>
          </p:cNvPr>
          <p:cNvSpPr>
            <a:spLocks noGrp="1"/>
          </p:cNvSpPr>
          <p:nvPr>
            <p:ph type="sldNum" sz="quarter" idx="12"/>
          </p:nvPr>
        </p:nvSpPr>
        <p:spPr/>
        <p:txBody>
          <a:bodyPr/>
          <a:lstStyle/>
          <a:p>
            <a:fld id="{8DF98CC9-A4D7-47D7-B152-95CCF62D9D11}" type="slidenum">
              <a:rPr lang="fr-NC" smtClean="0"/>
              <a:t>35</a:t>
            </a:fld>
            <a:endParaRPr lang="fr-NC"/>
          </a:p>
        </p:txBody>
      </p:sp>
      <p:pic>
        <p:nvPicPr>
          <p:cNvPr id="9" name="Image 8">
            <a:extLst>
              <a:ext uri="{FF2B5EF4-FFF2-40B4-BE49-F238E27FC236}">
                <a16:creationId xmlns:a16="http://schemas.microsoft.com/office/drawing/2014/main" id="{51D7F2D0-F9F4-8B77-3DC2-6B45C5CCE15E}"/>
              </a:ext>
            </a:extLst>
          </p:cNvPr>
          <p:cNvPicPr>
            <a:picLocks noChangeAspect="1"/>
          </p:cNvPicPr>
          <p:nvPr/>
        </p:nvPicPr>
        <p:blipFill>
          <a:blip r:embed="rId2"/>
          <a:stretch>
            <a:fillRect/>
          </a:stretch>
        </p:blipFill>
        <p:spPr>
          <a:xfrm>
            <a:off x="6025794" y="1188639"/>
            <a:ext cx="5123987" cy="2671015"/>
          </a:xfrm>
          <a:prstGeom prst="rect">
            <a:avLst/>
          </a:prstGeom>
        </p:spPr>
      </p:pic>
      <p:pic>
        <p:nvPicPr>
          <p:cNvPr id="11" name="Image 10">
            <a:extLst>
              <a:ext uri="{FF2B5EF4-FFF2-40B4-BE49-F238E27FC236}">
                <a16:creationId xmlns:a16="http://schemas.microsoft.com/office/drawing/2014/main" id="{8ADABFBC-1A72-403A-3098-5C8EC0C58A00}"/>
              </a:ext>
            </a:extLst>
          </p:cNvPr>
          <p:cNvPicPr>
            <a:picLocks noChangeAspect="1"/>
          </p:cNvPicPr>
          <p:nvPr/>
        </p:nvPicPr>
        <p:blipFill>
          <a:blip r:embed="rId3"/>
          <a:stretch>
            <a:fillRect/>
          </a:stretch>
        </p:blipFill>
        <p:spPr>
          <a:xfrm>
            <a:off x="6025794" y="4005243"/>
            <a:ext cx="5123987" cy="2755631"/>
          </a:xfrm>
          <a:prstGeom prst="rect">
            <a:avLst/>
          </a:prstGeom>
        </p:spPr>
      </p:pic>
    </p:spTree>
    <p:extLst>
      <p:ext uri="{BB962C8B-B14F-4D97-AF65-F5344CB8AC3E}">
        <p14:creationId xmlns:p14="http://schemas.microsoft.com/office/powerpoint/2010/main" val="414689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Un taux de satisfaction très élevé au regard des aspects logistiques des formations</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970547"/>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 name="Espace réservé du numéro de diapositive 2">
            <a:extLst>
              <a:ext uri="{FF2B5EF4-FFF2-40B4-BE49-F238E27FC236}">
                <a16:creationId xmlns:a16="http://schemas.microsoft.com/office/drawing/2014/main" id="{0627BAF6-D734-2921-B586-412F1A7AF49A}"/>
              </a:ext>
            </a:extLst>
          </p:cNvPr>
          <p:cNvSpPr>
            <a:spLocks noGrp="1"/>
          </p:cNvSpPr>
          <p:nvPr>
            <p:ph type="sldNum" sz="quarter" idx="12"/>
          </p:nvPr>
        </p:nvSpPr>
        <p:spPr/>
        <p:txBody>
          <a:bodyPr/>
          <a:lstStyle/>
          <a:p>
            <a:fld id="{8DF98CC9-A4D7-47D7-B152-95CCF62D9D11}" type="slidenum">
              <a:rPr lang="fr-NC" smtClean="0"/>
              <a:t>36</a:t>
            </a:fld>
            <a:endParaRPr lang="fr-NC"/>
          </a:p>
        </p:txBody>
      </p:sp>
      <p:pic>
        <p:nvPicPr>
          <p:cNvPr id="4" name="Image 3">
            <a:extLst>
              <a:ext uri="{FF2B5EF4-FFF2-40B4-BE49-F238E27FC236}">
                <a16:creationId xmlns:a16="http://schemas.microsoft.com/office/drawing/2014/main" id="{36ABF655-05FF-F2E1-CFCB-0CB47E79C577}"/>
              </a:ext>
            </a:extLst>
          </p:cNvPr>
          <p:cNvPicPr>
            <a:picLocks noChangeAspect="1"/>
          </p:cNvPicPr>
          <p:nvPr/>
        </p:nvPicPr>
        <p:blipFill>
          <a:blip r:embed="rId2"/>
          <a:stretch>
            <a:fillRect/>
          </a:stretch>
        </p:blipFill>
        <p:spPr>
          <a:xfrm>
            <a:off x="1014042" y="1348561"/>
            <a:ext cx="4584589" cy="1889924"/>
          </a:xfrm>
          <a:prstGeom prst="rect">
            <a:avLst/>
          </a:prstGeom>
        </p:spPr>
      </p:pic>
      <p:pic>
        <p:nvPicPr>
          <p:cNvPr id="5" name="Image 4">
            <a:extLst>
              <a:ext uri="{FF2B5EF4-FFF2-40B4-BE49-F238E27FC236}">
                <a16:creationId xmlns:a16="http://schemas.microsoft.com/office/drawing/2014/main" id="{EDA47EA0-7580-BB7B-5A57-A87E4E085686}"/>
              </a:ext>
            </a:extLst>
          </p:cNvPr>
          <p:cNvPicPr>
            <a:picLocks noChangeAspect="1"/>
          </p:cNvPicPr>
          <p:nvPr/>
        </p:nvPicPr>
        <p:blipFill>
          <a:blip r:embed="rId3"/>
          <a:stretch>
            <a:fillRect/>
          </a:stretch>
        </p:blipFill>
        <p:spPr>
          <a:xfrm>
            <a:off x="6373246" y="1348561"/>
            <a:ext cx="4584589" cy="1889924"/>
          </a:xfrm>
          <a:prstGeom prst="rect">
            <a:avLst/>
          </a:prstGeom>
        </p:spPr>
      </p:pic>
      <p:pic>
        <p:nvPicPr>
          <p:cNvPr id="6" name="Image 5">
            <a:extLst>
              <a:ext uri="{FF2B5EF4-FFF2-40B4-BE49-F238E27FC236}">
                <a16:creationId xmlns:a16="http://schemas.microsoft.com/office/drawing/2014/main" id="{2F68B16B-23AA-9027-4200-18EAA972DB18}"/>
              </a:ext>
            </a:extLst>
          </p:cNvPr>
          <p:cNvPicPr>
            <a:picLocks noChangeAspect="1"/>
          </p:cNvPicPr>
          <p:nvPr/>
        </p:nvPicPr>
        <p:blipFill>
          <a:blip r:embed="rId4"/>
          <a:stretch>
            <a:fillRect/>
          </a:stretch>
        </p:blipFill>
        <p:spPr>
          <a:xfrm>
            <a:off x="998454" y="3651187"/>
            <a:ext cx="4584589" cy="1767993"/>
          </a:xfrm>
          <a:prstGeom prst="rect">
            <a:avLst/>
          </a:prstGeom>
        </p:spPr>
      </p:pic>
      <p:pic>
        <p:nvPicPr>
          <p:cNvPr id="10" name="Image 9">
            <a:extLst>
              <a:ext uri="{FF2B5EF4-FFF2-40B4-BE49-F238E27FC236}">
                <a16:creationId xmlns:a16="http://schemas.microsoft.com/office/drawing/2014/main" id="{98893681-DBB5-0F2E-A11B-3EB717FBA6EB}"/>
              </a:ext>
            </a:extLst>
          </p:cNvPr>
          <p:cNvPicPr>
            <a:picLocks noChangeAspect="1"/>
          </p:cNvPicPr>
          <p:nvPr/>
        </p:nvPicPr>
        <p:blipFill>
          <a:blip r:embed="rId5"/>
          <a:stretch>
            <a:fillRect/>
          </a:stretch>
        </p:blipFill>
        <p:spPr>
          <a:xfrm>
            <a:off x="6373246" y="3651187"/>
            <a:ext cx="4525653" cy="1767994"/>
          </a:xfrm>
          <a:prstGeom prst="rect">
            <a:avLst/>
          </a:prstGeom>
        </p:spPr>
      </p:pic>
    </p:spTree>
    <p:extLst>
      <p:ext uri="{BB962C8B-B14F-4D97-AF65-F5344CB8AC3E}">
        <p14:creationId xmlns:p14="http://schemas.microsoft.com/office/powerpoint/2010/main" val="3245906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Un taux de satisfaction très élevé au regard des aspects pédagogiques de la formation</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970547"/>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4" name="ZoneTexte 3">
            <a:extLst>
              <a:ext uri="{FF2B5EF4-FFF2-40B4-BE49-F238E27FC236}">
                <a16:creationId xmlns:a16="http://schemas.microsoft.com/office/drawing/2014/main" id="{49AA601E-2486-5B54-9E0D-D408D19FD2A1}"/>
              </a:ext>
            </a:extLst>
          </p:cNvPr>
          <p:cNvSpPr txBox="1"/>
          <p:nvPr/>
        </p:nvSpPr>
        <p:spPr>
          <a:xfrm>
            <a:off x="816429" y="1471292"/>
            <a:ext cx="10667999" cy="784830"/>
          </a:xfrm>
          <a:prstGeom prst="rect">
            <a:avLst/>
          </a:prstGeom>
          <a:noFill/>
        </p:spPr>
        <p:txBody>
          <a:bodyPr wrap="square" rtlCol="0">
            <a:spAutoFit/>
          </a:bodyPr>
          <a:lstStyle/>
          <a:p>
            <a:r>
              <a:rPr lang="fr-FR" sz="1500" b="1" dirty="0">
                <a:solidFill>
                  <a:schemeClr val="accent1"/>
                </a:solidFill>
                <a:latin typeface="+mj-lt"/>
              </a:rPr>
              <a:t>Un taux de satisfaction supérieur à 95%</a:t>
            </a:r>
            <a:r>
              <a:rPr lang="fr-FR" sz="1500" dirty="0">
                <a:latin typeface="+mj-lt"/>
              </a:rPr>
              <a:t> au regard des différents items relatifs aux aspects pédagogiques des actions mises en œuvre.</a:t>
            </a:r>
          </a:p>
          <a:p>
            <a:r>
              <a:rPr lang="fr-FR" sz="1500" dirty="0">
                <a:latin typeface="+mj-lt"/>
              </a:rPr>
              <a:t>Un léger point de vigilance sur l’équilibre théorie/ pratique dont le taux de « très satisfait » est en deçà des moyennes. </a:t>
            </a:r>
          </a:p>
          <a:p>
            <a:endParaRPr lang="fr-FR" sz="1500" dirty="0">
              <a:latin typeface="+mj-lt"/>
            </a:endParaRPr>
          </a:p>
        </p:txBody>
      </p:sp>
      <p:sp>
        <p:nvSpPr>
          <p:cNvPr id="3" name="Espace réservé du numéro de diapositive 2">
            <a:extLst>
              <a:ext uri="{FF2B5EF4-FFF2-40B4-BE49-F238E27FC236}">
                <a16:creationId xmlns:a16="http://schemas.microsoft.com/office/drawing/2014/main" id="{2E0D0DF5-68A1-63CE-E197-9E09F6C28AAB}"/>
              </a:ext>
            </a:extLst>
          </p:cNvPr>
          <p:cNvSpPr>
            <a:spLocks noGrp="1"/>
          </p:cNvSpPr>
          <p:nvPr>
            <p:ph type="sldNum" sz="quarter" idx="12"/>
          </p:nvPr>
        </p:nvSpPr>
        <p:spPr/>
        <p:txBody>
          <a:bodyPr/>
          <a:lstStyle/>
          <a:p>
            <a:fld id="{8DF98CC9-A4D7-47D7-B152-95CCF62D9D11}" type="slidenum">
              <a:rPr lang="fr-NC" smtClean="0"/>
              <a:t>37</a:t>
            </a:fld>
            <a:endParaRPr lang="fr-NC"/>
          </a:p>
        </p:txBody>
      </p:sp>
      <p:pic>
        <p:nvPicPr>
          <p:cNvPr id="6" name="Image 5">
            <a:extLst>
              <a:ext uri="{FF2B5EF4-FFF2-40B4-BE49-F238E27FC236}">
                <a16:creationId xmlns:a16="http://schemas.microsoft.com/office/drawing/2014/main" id="{6739162E-39FD-783C-6D96-EDF70C58946A}"/>
              </a:ext>
            </a:extLst>
          </p:cNvPr>
          <p:cNvPicPr>
            <a:picLocks noChangeAspect="1"/>
          </p:cNvPicPr>
          <p:nvPr/>
        </p:nvPicPr>
        <p:blipFill>
          <a:blip r:embed="rId2"/>
          <a:stretch>
            <a:fillRect/>
          </a:stretch>
        </p:blipFill>
        <p:spPr>
          <a:xfrm>
            <a:off x="997415" y="2358757"/>
            <a:ext cx="10197169" cy="3363616"/>
          </a:xfrm>
          <a:prstGeom prst="rect">
            <a:avLst/>
          </a:prstGeom>
        </p:spPr>
      </p:pic>
    </p:spTree>
    <p:extLst>
      <p:ext uri="{BB962C8B-B14F-4D97-AF65-F5344CB8AC3E}">
        <p14:creationId xmlns:p14="http://schemas.microsoft.com/office/powerpoint/2010/main" val="2822993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28668" y="118137"/>
            <a:ext cx="9811871" cy="689124"/>
          </a:xfrm>
        </p:spPr>
        <p:txBody>
          <a:bodyPr>
            <a:noAutofit/>
          </a:bodyPr>
          <a:lstStyle/>
          <a:p>
            <a:r>
              <a:rPr lang="fr-FR" sz="2200" b="1" dirty="0">
                <a:solidFill>
                  <a:schemeClr val="accent5">
                    <a:lumMod val="75000"/>
                  </a:schemeClr>
                </a:solidFill>
              </a:rPr>
              <a:t>Les apports multiples de la formation</a:t>
            </a:r>
            <a:endParaRPr lang="fr-NC" sz="2200" b="1" dirty="0">
              <a:solidFill>
                <a:schemeClr val="accent5">
                  <a:lumMod val="75000"/>
                </a:schemeClr>
              </a:solidFill>
            </a:endParaRPr>
          </a:p>
        </p:txBody>
      </p:sp>
      <p:cxnSp>
        <p:nvCxnSpPr>
          <p:cNvPr id="7" name="Connecteur droit 6">
            <a:extLst>
              <a:ext uri="{FF2B5EF4-FFF2-40B4-BE49-F238E27FC236}">
                <a16:creationId xmlns:a16="http://schemas.microsoft.com/office/drawing/2014/main" id="{014C8515-DC76-1D72-7980-F190960C6255}"/>
              </a:ext>
            </a:extLst>
          </p:cNvPr>
          <p:cNvCxnSpPr/>
          <p:nvPr/>
        </p:nvCxnSpPr>
        <p:spPr>
          <a:xfrm>
            <a:off x="283029" y="970547"/>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0" name="ZoneTexte 9">
            <a:extLst>
              <a:ext uri="{FF2B5EF4-FFF2-40B4-BE49-F238E27FC236}">
                <a16:creationId xmlns:a16="http://schemas.microsoft.com/office/drawing/2014/main" id="{6876FADA-62DB-9A1A-A36A-1A8C0872468E}"/>
              </a:ext>
            </a:extLst>
          </p:cNvPr>
          <p:cNvSpPr txBox="1"/>
          <p:nvPr/>
        </p:nvSpPr>
        <p:spPr>
          <a:xfrm>
            <a:off x="266699" y="1894980"/>
            <a:ext cx="5617029" cy="3323987"/>
          </a:xfrm>
          <a:prstGeom prst="rect">
            <a:avLst/>
          </a:prstGeom>
          <a:noFill/>
        </p:spPr>
        <p:txBody>
          <a:bodyPr wrap="square">
            <a:spAutoFit/>
          </a:bodyPr>
          <a:lstStyle/>
          <a:p>
            <a:pPr algn="just"/>
            <a:r>
              <a:rPr lang="fr-FR" sz="1500" b="1" dirty="0">
                <a:solidFill>
                  <a:schemeClr val="accent1"/>
                </a:solidFill>
                <a:latin typeface="+mj-lt"/>
              </a:rPr>
              <a:t>92% des répondants </a:t>
            </a:r>
            <a:r>
              <a:rPr lang="fr-FR" sz="1500" dirty="0">
                <a:latin typeface="+mj-lt"/>
              </a:rPr>
              <a:t>considèrent que </a:t>
            </a:r>
            <a:r>
              <a:rPr lang="fr-FR" sz="1500" b="1" dirty="0">
                <a:solidFill>
                  <a:schemeClr val="accent1"/>
                </a:solidFill>
                <a:latin typeface="+mj-lt"/>
              </a:rPr>
              <a:t>la formation leur sera utile dans le cadre de leur travail </a:t>
            </a:r>
            <a:r>
              <a:rPr lang="fr-FR" sz="1500" dirty="0">
                <a:latin typeface="+mj-lt"/>
              </a:rPr>
              <a:t> (Base répondants : 3 302). </a:t>
            </a:r>
          </a:p>
          <a:p>
            <a:pPr algn="just"/>
            <a:endParaRPr lang="fr-FR" sz="1500" dirty="0">
              <a:latin typeface="+mj-lt"/>
            </a:endParaRPr>
          </a:p>
          <a:p>
            <a:pPr algn="just"/>
            <a:r>
              <a:rPr lang="fr-FR" sz="1500" b="1" dirty="0">
                <a:solidFill>
                  <a:schemeClr val="accent1"/>
                </a:solidFill>
                <a:latin typeface="+mj-lt"/>
              </a:rPr>
              <a:t>72% </a:t>
            </a:r>
            <a:r>
              <a:rPr lang="fr-FR" sz="1500" dirty="0">
                <a:latin typeface="+mj-lt"/>
              </a:rPr>
              <a:t>des répondants interrogés sur les apports bénéfiques de la formation auxquels ils avaient participé </a:t>
            </a:r>
            <a:r>
              <a:rPr lang="fr-FR" sz="1500" b="1" dirty="0">
                <a:solidFill>
                  <a:schemeClr val="accent1"/>
                </a:solidFill>
                <a:latin typeface="+mj-lt"/>
              </a:rPr>
              <a:t>ont considéré que les apports étaient multiples. </a:t>
            </a:r>
          </a:p>
          <a:p>
            <a:pPr algn="just"/>
            <a:endParaRPr lang="fr-FR" sz="1500" dirty="0">
              <a:latin typeface="+mj-lt"/>
            </a:endParaRPr>
          </a:p>
          <a:p>
            <a:pPr algn="just"/>
            <a:r>
              <a:rPr lang="fr-FR" sz="1500" dirty="0">
                <a:latin typeface="+mj-lt"/>
              </a:rPr>
              <a:t>Les trois apports les plus souvent cités :</a:t>
            </a:r>
          </a:p>
          <a:p>
            <a:pPr marL="285750" indent="-285750" algn="just">
              <a:buFont typeface="Wingdings" panose="05000000000000000000" pitchFamily="2" charset="2"/>
              <a:buChar char="§"/>
            </a:pPr>
            <a:r>
              <a:rPr lang="fr-FR" sz="1500" dirty="0">
                <a:latin typeface="+mj-lt"/>
              </a:rPr>
              <a:t>L’acquisition de nouvelles compétences (62%)</a:t>
            </a:r>
          </a:p>
          <a:p>
            <a:pPr marL="285750" indent="-285750" algn="just">
              <a:buFont typeface="Wingdings" panose="05000000000000000000" pitchFamily="2" charset="2"/>
              <a:buChar char="§"/>
            </a:pPr>
            <a:r>
              <a:rPr lang="fr-FR" sz="1500" dirty="0">
                <a:latin typeface="+mj-lt"/>
              </a:rPr>
              <a:t>L’acquisition de nouvelles pratiques (58%)</a:t>
            </a:r>
          </a:p>
          <a:p>
            <a:pPr marL="285750" indent="-285750" algn="just">
              <a:buFont typeface="Wingdings" panose="05000000000000000000" pitchFamily="2" charset="2"/>
              <a:buChar char="§"/>
            </a:pPr>
            <a:r>
              <a:rPr lang="fr-FR" sz="1500" dirty="0">
                <a:latin typeface="+mj-lt"/>
              </a:rPr>
              <a:t>Une meilleure maîtrise de leur poste (51%)</a:t>
            </a:r>
          </a:p>
          <a:p>
            <a:pPr algn="just"/>
            <a:endParaRPr lang="fr-FR" sz="1500" dirty="0">
              <a:latin typeface="+mj-lt"/>
            </a:endParaRPr>
          </a:p>
          <a:p>
            <a:pPr algn="just"/>
            <a:r>
              <a:rPr lang="fr-FR" sz="1500" dirty="0">
                <a:latin typeface="+mj-lt"/>
              </a:rPr>
              <a:t>A noter que chacun des taux progresse d’une année sur l’autre en dehors de la sécurité au travail qui perd 3 points depuis l’an dernier).</a:t>
            </a:r>
          </a:p>
        </p:txBody>
      </p:sp>
      <p:sp>
        <p:nvSpPr>
          <p:cNvPr id="3" name="Espace réservé du numéro de diapositive 2">
            <a:extLst>
              <a:ext uri="{FF2B5EF4-FFF2-40B4-BE49-F238E27FC236}">
                <a16:creationId xmlns:a16="http://schemas.microsoft.com/office/drawing/2014/main" id="{C15170AB-11A0-65AC-316B-7A709A392274}"/>
              </a:ext>
            </a:extLst>
          </p:cNvPr>
          <p:cNvSpPr>
            <a:spLocks noGrp="1"/>
          </p:cNvSpPr>
          <p:nvPr>
            <p:ph type="sldNum" sz="quarter" idx="12"/>
          </p:nvPr>
        </p:nvSpPr>
        <p:spPr/>
        <p:txBody>
          <a:bodyPr/>
          <a:lstStyle/>
          <a:p>
            <a:fld id="{8DF98CC9-A4D7-47D7-B152-95CCF62D9D11}" type="slidenum">
              <a:rPr lang="fr-NC" smtClean="0"/>
              <a:t>38</a:t>
            </a:fld>
            <a:endParaRPr lang="fr-NC"/>
          </a:p>
        </p:txBody>
      </p:sp>
      <p:pic>
        <p:nvPicPr>
          <p:cNvPr id="4" name="Image 3">
            <a:extLst>
              <a:ext uri="{FF2B5EF4-FFF2-40B4-BE49-F238E27FC236}">
                <a16:creationId xmlns:a16="http://schemas.microsoft.com/office/drawing/2014/main" id="{F37FAD2A-36E4-C027-A2B0-75566BB7D2EB}"/>
              </a:ext>
            </a:extLst>
          </p:cNvPr>
          <p:cNvPicPr>
            <a:picLocks noChangeAspect="1"/>
          </p:cNvPicPr>
          <p:nvPr/>
        </p:nvPicPr>
        <p:blipFill>
          <a:blip r:embed="rId2"/>
          <a:stretch>
            <a:fillRect/>
          </a:stretch>
        </p:blipFill>
        <p:spPr>
          <a:xfrm>
            <a:off x="6096000" y="1894979"/>
            <a:ext cx="5549793" cy="3335780"/>
          </a:xfrm>
          <a:prstGeom prst="rect">
            <a:avLst/>
          </a:prstGeom>
        </p:spPr>
      </p:pic>
    </p:spTree>
    <p:extLst>
      <p:ext uri="{BB962C8B-B14F-4D97-AF65-F5344CB8AC3E}">
        <p14:creationId xmlns:p14="http://schemas.microsoft.com/office/powerpoint/2010/main" val="931667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40C5A-0355-4850-8BD7-35645FCAF77E}"/>
              </a:ext>
            </a:extLst>
          </p:cNvPr>
          <p:cNvSpPr>
            <a:spLocks noGrp="1"/>
          </p:cNvSpPr>
          <p:nvPr>
            <p:ph type="title"/>
          </p:nvPr>
        </p:nvSpPr>
        <p:spPr>
          <a:xfrm>
            <a:off x="782782" y="2370570"/>
            <a:ext cx="10515600" cy="1325563"/>
          </a:xfrm>
          <a:noFill/>
          <a:ln w="22225">
            <a:solidFill>
              <a:schemeClr val="accent2"/>
            </a:solidFill>
          </a:ln>
        </p:spPr>
        <p:txBody>
          <a:bodyPr/>
          <a:lstStyle/>
          <a:p>
            <a:pPr algn="ctr"/>
            <a:r>
              <a:rPr lang="fr-FR"/>
              <a:t>Évaluation de l’impact à froid </a:t>
            </a:r>
            <a:endParaRPr lang="fr-NC"/>
          </a:p>
        </p:txBody>
      </p:sp>
      <p:sp>
        <p:nvSpPr>
          <p:cNvPr id="4" name="Espace réservé du numéro de diapositive 3">
            <a:extLst>
              <a:ext uri="{FF2B5EF4-FFF2-40B4-BE49-F238E27FC236}">
                <a16:creationId xmlns:a16="http://schemas.microsoft.com/office/drawing/2014/main" id="{746F11C1-D86E-4824-A7A9-46E9E3AC132A}"/>
              </a:ext>
            </a:extLst>
          </p:cNvPr>
          <p:cNvSpPr>
            <a:spLocks noGrp="1"/>
          </p:cNvSpPr>
          <p:nvPr>
            <p:ph type="sldNum" sz="quarter" idx="12"/>
          </p:nvPr>
        </p:nvSpPr>
        <p:spPr/>
        <p:txBody>
          <a:bodyPr/>
          <a:lstStyle/>
          <a:p>
            <a:fld id="{122E7E8F-CE77-40CD-9E35-91660E888EB9}" type="slidenum">
              <a:rPr lang="fr-NC" smtClean="0"/>
              <a:t>39</a:t>
            </a:fld>
            <a:endParaRPr lang="fr-NC"/>
          </a:p>
        </p:txBody>
      </p:sp>
    </p:spTree>
    <p:extLst>
      <p:ext uri="{BB962C8B-B14F-4D97-AF65-F5344CB8AC3E}">
        <p14:creationId xmlns:p14="http://schemas.microsoft.com/office/powerpoint/2010/main" val="24180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14DA2B-1E7B-4B4C-9E3D-FAD6C47B24CB}"/>
              </a:ext>
            </a:extLst>
          </p:cNvPr>
          <p:cNvSpPr>
            <a:spLocks noGrp="1"/>
          </p:cNvSpPr>
          <p:nvPr>
            <p:ph idx="1"/>
          </p:nvPr>
        </p:nvSpPr>
        <p:spPr>
          <a:xfrm>
            <a:off x="838200" y="1248033"/>
            <a:ext cx="11078183" cy="5143340"/>
          </a:xfrm>
        </p:spPr>
        <p:txBody>
          <a:bodyPr>
            <a:normAutofit fontScale="92500" lnSpcReduction="20000"/>
          </a:bodyPr>
          <a:lstStyle/>
          <a:p>
            <a:pPr marL="0" indent="0" algn="just">
              <a:buNone/>
            </a:pPr>
            <a:r>
              <a:rPr lang="fr-FR" sz="1900" dirty="0">
                <a:latin typeface="+mj-lt"/>
              </a:rPr>
              <a:t>Le FIAF a souhaité actualiser l’étude d’impact des actions de programmation menées par son pôle projet. Il s’agit de l’</a:t>
            </a:r>
            <a:r>
              <a:rPr lang="fr-FR" sz="1900" dirty="0"/>
              <a:t>achat d’actions de formation professionnelle continue au bénéfice des salarié(e)s du secteur privé.</a:t>
            </a:r>
          </a:p>
          <a:p>
            <a:pPr algn="just">
              <a:buFont typeface="Wingdings" panose="05000000000000000000" pitchFamily="2" charset="2"/>
              <a:buChar char="v"/>
            </a:pPr>
            <a:r>
              <a:rPr lang="fr-FR" sz="1900" dirty="0">
                <a:solidFill>
                  <a:srgbClr val="983881"/>
                </a:solidFill>
                <a:latin typeface="+mj-lt"/>
              </a:rPr>
              <a:t>Cadre de l’étude:</a:t>
            </a:r>
          </a:p>
          <a:p>
            <a:pPr marL="0" indent="0" algn="just">
              <a:buNone/>
            </a:pPr>
            <a:r>
              <a:rPr lang="fr-FR" sz="1900" dirty="0">
                <a:latin typeface="+mj-lt"/>
              </a:rPr>
              <a:t>L’étude s’est concentrée à mesurer l’impact des </a:t>
            </a:r>
            <a:r>
              <a:rPr lang="fr-FR" sz="1900" b="1" u="sng" dirty="0">
                <a:latin typeface="+mj-lt"/>
              </a:rPr>
              <a:t>actions de formation de la programmation</a:t>
            </a:r>
            <a:r>
              <a:rPr lang="fr-FR" sz="1900" dirty="0">
                <a:latin typeface="+mj-lt"/>
              </a:rPr>
              <a:t>. Cela signifie que  les actions liées à l’ingénierie du pôle projet n’ont pas été prises en compte, ni les actions de financements des plans de formation réalisées dans le cadre du service direct aux entreprises. </a:t>
            </a:r>
          </a:p>
          <a:p>
            <a:pPr marL="0" indent="0" algn="just">
              <a:buNone/>
            </a:pPr>
            <a:r>
              <a:rPr lang="fr-FR" sz="1900" dirty="0">
                <a:latin typeface="+mj-lt"/>
              </a:rPr>
              <a:t>La période d’observation s’est concentrée sur </a:t>
            </a:r>
            <a:r>
              <a:rPr lang="fr-FR" sz="1900" b="1" u="sng" dirty="0">
                <a:latin typeface="+mj-lt"/>
              </a:rPr>
              <a:t>2017-2023. </a:t>
            </a:r>
            <a:r>
              <a:rPr lang="fr-FR" sz="1900" dirty="0">
                <a:latin typeface="+mj-lt"/>
              </a:rPr>
              <a:t> Seules </a:t>
            </a:r>
            <a:r>
              <a:rPr lang="fr-FR" sz="1900" b="1" dirty="0">
                <a:latin typeface="+mj-lt"/>
              </a:rPr>
              <a:t>les actions terminées au 31/12/2023 ont été prises en compte.</a:t>
            </a:r>
          </a:p>
          <a:p>
            <a:pPr marL="0" indent="0" algn="just">
              <a:buNone/>
            </a:pPr>
            <a:r>
              <a:rPr lang="fr-FR" sz="1900" b="1" dirty="0">
                <a:latin typeface="+mj-lt"/>
              </a:rPr>
              <a:t>A noter également, l’action débit de boisson financée sur l’enveloppe 2021 de la programmation n’est pas intégrée dans cette évaluation, le FIAF n’étant intervenue qu’en cofinancement. </a:t>
            </a:r>
          </a:p>
          <a:p>
            <a:pPr marL="0" indent="0" algn="just">
              <a:buNone/>
            </a:pPr>
            <a:endParaRPr lang="fr-FR" sz="1900" dirty="0">
              <a:solidFill>
                <a:srgbClr val="983881"/>
              </a:solidFill>
              <a:latin typeface="+mj-lt"/>
            </a:endParaRPr>
          </a:p>
          <a:p>
            <a:pPr marL="0" indent="0" algn="just">
              <a:buNone/>
            </a:pPr>
            <a:r>
              <a:rPr lang="fr-FR" sz="1900" dirty="0">
                <a:solidFill>
                  <a:srgbClr val="983881"/>
                </a:solidFill>
                <a:latin typeface="+mj-lt"/>
              </a:rPr>
              <a:t>L’objectif de l’étude :</a:t>
            </a:r>
          </a:p>
          <a:p>
            <a:pPr algn="just">
              <a:buFont typeface="Wingdings" panose="05000000000000000000" pitchFamily="2" charset="2"/>
              <a:buChar char="v"/>
            </a:pPr>
            <a:r>
              <a:rPr lang="fr-FR" sz="1900" dirty="0">
                <a:latin typeface="+mj-lt"/>
              </a:rPr>
              <a:t>Mesurer à partir des données disponibles l’impact de ces actions sur :</a:t>
            </a:r>
          </a:p>
          <a:p>
            <a:pPr algn="just">
              <a:buFontTx/>
              <a:buChar char="-"/>
            </a:pPr>
            <a:r>
              <a:rPr lang="fr-FR" sz="1900" dirty="0">
                <a:latin typeface="+mj-lt"/>
              </a:rPr>
              <a:t>l’accès à la formation des salarié(e)s</a:t>
            </a:r>
          </a:p>
          <a:p>
            <a:pPr algn="just">
              <a:buFontTx/>
              <a:buChar char="-"/>
            </a:pPr>
            <a:r>
              <a:rPr lang="fr-FR" sz="1900" dirty="0">
                <a:latin typeface="+mj-lt"/>
              </a:rPr>
              <a:t>La montée en compétences des salarié(e)s et la performance des entreprises</a:t>
            </a:r>
          </a:p>
          <a:p>
            <a:pPr algn="just">
              <a:buFontTx/>
              <a:buChar char="-"/>
            </a:pPr>
            <a:r>
              <a:rPr lang="fr-FR" sz="1900" dirty="0">
                <a:latin typeface="+mj-lt"/>
              </a:rPr>
              <a:t>La professionnalisation des secteurs</a:t>
            </a:r>
          </a:p>
          <a:p>
            <a:pPr algn="just">
              <a:buFontTx/>
              <a:buChar char="-"/>
            </a:pPr>
            <a:r>
              <a:rPr lang="fr-FR" sz="1900" dirty="0">
                <a:latin typeface="+mj-lt"/>
              </a:rPr>
              <a:t>Le bien-être au travail et la fidélisation des salarié(e)s. </a:t>
            </a:r>
          </a:p>
          <a:p>
            <a:pPr marL="0" indent="0">
              <a:buNone/>
            </a:pPr>
            <a:endParaRPr lang="fr-FR" sz="1400" dirty="0">
              <a:latin typeface="+mj-lt"/>
            </a:endParaRPr>
          </a:p>
        </p:txBody>
      </p:sp>
      <p:sp>
        <p:nvSpPr>
          <p:cNvPr id="4" name="ZoneTexte 3">
            <a:extLst>
              <a:ext uri="{FF2B5EF4-FFF2-40B4-BE49-F238E27FC236}">
                <a16:creationId xmlns:a16="http://schemas.microsoft.com/office/drawing/2014/main" id="{755FE72D-078D-4736-B051-429A6CE4FBAB}"/>
              </a:ext>
            </a:extLst>
          </p:cNvPr>
          <p:cNvSpPr txBox="1"/>
          <p:nvPr/>
        </p:nvSpPr>
        <p:spPr>
          <a:xfrm>
            <a:off x="-1637347" y="119013"/>
            <a:ext cx="6342795" cy="523220"/>
          </a:xfrm>
          <a:prstGeom prst="rect">
            <a:avLst/>
          </a:prstGeom>
          <a:noFill/>
          <a:ln>
            <a:noFill/>
            <a:prstDash val="sysDot"/>
          </a:ln>
        </p:spPr>
        <p:txBody>
          <a:bodyPr wrap="square" rtlCol="0">
            <a:spAutoFit/>
          </a:bodyPr>
          <a:lstStyle/>
          <a:p>
            <a:pPr algn="r"/>
            <a:r>
              <a:rPr lang="fr-FR" sz="2800">
                <a:solidFill>
                  <a:srgbClr val="983881"/>
                </a:solidFill>
              </a:rPr>
              <a:t>Eléments de cadrage de l’étude</a:t>
            </a:r>
            <a:endParaRPr lang="fr-NC" sz="2800">
              <a:solidFill>
                <a:srgbClr val="983881"/>
              </a:solidFill>
            </a:endParaRPr>
          </a:p>
        </p:txBody>
      </p:sp>
      <p:sp>
        <p:nvSpPr>
          <p:cNvPr id="5" name="Espace réservé du numéro de diapositive 4">
            <a:extLst>
              <a:ext uri="{FF2B5EF4-FFF2-40B4-BE49-F238E27FC236}">
                <a16:creationId xmlns:a16="http://schemas.microsoft.com/office/drawing/2014/main" id="{23568892-50EA-40FA-95D5-B5C25484ACFB}"/>
              </a:ext>
            </a:extLst>
          </p:cNvPr>
          <p:cNvSpPr>
            <a:spLocks noGrp="1"/>
          </p:cNvSpPr>
          <p:nvPr>
            <p:ph type="sldNum" sz="quarter" idx="12"/>
          </p:nvPr>
        </p:nvSpPr>
        <p:spPr/>
        <p:txBody>
          <a:bodyPr/>
          <a:lstStyle/>
          <a:p>
            <a:fld id="{122E7E8F-CE77-40CD-9E35-91660E888EB9}" type="slidenum">
              <a:rPr lang="fr-NC" smtClean="0"/>
              <a:t>4</a:t>
            </a:fld>
            <a:endParaRPr lang="fr-NC"/>
          </a:p>
        </p:txBody>
      </p:sp>
      <p:cxnSp>
        <p:nvCxnSpPr>
          <p:cNvPr id="6" name="Connecteur droit 5">
            <a:extLst>
              <a:ext uri="{FF2B5EF4-FFF2-40B4-BE49-F238E27FC236}">
                <a16:creationId xmlns:a16="http://schemas.microsoft.com/office/drawing/2014/main" id="{2F290BAC-4E64-BD41-3D31-68D4ED16C241}"/>
              </a:ext>
            </a:extLst>
          </p:cNvPr>
          <p:cNvCxnSpPr/>
          <p:nvPr/>
        </p:nvCxnSpPr>
        <p:spPr>
          <a:xfrm>
            <a:off x="326572" y="751868"/>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85212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163285" y="133187"/>
            <a:ext cx="8052380" cy="523220"/>
          </a:xfrm>
          <a:prstGeom prst="rect">
            <a:avLst/>
          </a:prstGeom>
          <a:noFill/>
          <a:ln>
            <a:noFill/>
            <a:prstDash val="sysDot"/>
          </a:ln>
        </p:spPr>
        <p:txBody>
          <a:bodyPr wrap="square" rtlCol="0">
            <a:spAutoFit/>
          </a:bodyPr>
          <a:lstStyle/>
          <a:p>
            <a:r>
              <a:rPr lang="fr-FR" sz="2800" b="1">
                <a:solidFill>
                  <a:schemeClr val="accent1"/>
                </a:solidFill>
                <a:latin typeface="+mj-lt"/>
              </a:rPr>
              <a:t>Rappel méthodologique de l’analyse d’impact à froid</a:t>
            </a:r>
            <a:endParaRPr lang="fr-NC" sz="2800" b="1">
              <a:solidFill>
                <a:schemeClr val="accent1"/>
              </a:solidFill>
              <a:latin typeface="+mj-lt"/>
            </a:endParaRPr>
          </a:p>
        </p:txBody>
      </p:sp>
      <p:sp>
        <p:nvSpPr>
          <p:cNvPr id="4" name="ZoneTexte 3">
            <a:extLst>
              <a:ext uri="{FF2B5EF4-FFF2-40B4-BE49-F238E27FC236}">
                <a16:creationId xmlns:a16="http://schemas.microsoft.com/office/drawing/2014/main" id="{7B020A47-2932-4489-A547-37C35F84E815}"/>
              </a:ext>
            </a:extLst>
          </p:cNvPr>
          <p:cNvSpPr txBox="1"/>
          <p:nvPr/>
        </p:nvSpPr>
        <p:spPr>
          <a:xfrm>
            <a:off x="289392" y="656407"/>
            <a:ext cx="11416962" cy="6186309"/>
          </a:xfrm>
          <a:prstGeom prst="rect">
            <a:avLst/>
          </a:prstGeom>
          <a:noFill/>
        </p:spPr>
        <p:txBody>
          <a:bodyPr wrap="square" rtlCol="0">
            <a:spAutoFit/>
          </a:bodyPr>
          <a:lstStyle/>
          <a:p>
            <a:pPr algn="just"/>
            <a:endParaRPr lang="fr-FR" sz="1600" dirty="0">
              <a:latin typeface="+mj-lt"/>
            </a:endParaRPr>
          </a:p>
          <a:p>
            <a:pPr marL="171450" indent="-171450" algn="just">
              <a:buFont typeface="Wingdings" panose="05000000000000000000" pitchFamily="2" charset="2"/>
              <a:buChar char="§"/>
            </a:pPr>
            <a:r>
              <a:rPr lang="fr-FR" sz="1500" dirty="0">
                <a:latin typeface="+mj-lt"/>
              </a:rPr>
              <a:t>Pour mesurer l’impact concret d’une action de formation il convient d’observer de quelle manière le stagiaire a mis en pratique les compétences acquises et les incidences que cela a eu sur ses pratiques professionnelles et plus largement sur la performance de l’entreprise. Ces éléments d’analyse ont été collectés sur la base de questionnaires d’évaluation adressés à la fois au salarié et à l’employeur entre 6 et 9mois après la formation et administrés par les organismes de formation ou le FIAF selon le nombre de stagiaires. </a:t>
            </a:r>
          </a:p>
          <a:p>
            <a:pPr algn="just"/>
            <a:endParaRPr lang="fr-FR" sz="1500" dirty="0">
              <a:latin typeface="+mj-lt"/>
            </a:endParaRPr>
          </a:p>
          <a:p>
            <a:pPr marL="171450" indent="-171450" algn="just">
              <a:buFont typeface="Wingdings" panose="05000000000000000000" pitchFamily="2" charset="2"/>
              <a:buChar char="§"/>
            </a:pPr>
            <a:r>
              <a:rPr lang="fr-FR" sz="1500" dirty="0">
                <a:latin typeface="+mj-lt"/>
              </a:rPr>
              <a:t>Lors de la création des actions de la programmation,  la mise en œuvre de l’évaluation à froid n’était pas systématiquement conventionnée, une partie des projets n’a donc pas fait l’objet de cette évaluation. De plus, les premières évaluations disponibles étaient très hétérogènes. Ainsi, certaines actions de formation voir projets n’ont pas pu être analysés, soit parce que les données n’existaient pas car non conventionnées ou non disponibles, soit parce qu’elles n’étaient pas exploitables. </a:t>
            </a:r>
          </a:p>
          <a:p>
            <a:pPr algn="just"/>
            <a:endParaRPr lang="fr-FR" sz="1500" dirty="0">
              <a:latin typeface="+mj-lt"/>
            </a:endParaRPr>
          </a:p>
          <a:p>
            <a:pPr algn="ctr"/>
            <a:r>
              <a:rPr lang="fr-FR" sz="1600" dirty="0">
                <a:latin typeface="+mj-lt"/>
              </a:rPr>
              <a:t>L’analyse porte sur  </a:t>
            </a:r>
            <a:r>
              <a:rPr lang="fr-FR" sz="1600" b="1" dirty="0">
                <a:solidFill>
                  <a:schemeClr val="accent1"/>
                </a:solidFill>
                <a:latin typeface="+mj-lt"/>
              </a:rPr>
              <a:t>304 actions de formation, dont les évaluations étaient exigibles et disponibles </a:t>
            </a:r>
            <a:r>
              <a:rPr lang="fr-FR" sz="1600" b="1" dirty="0">
                <a:latin typeface="+mj-lt"/>
              </a:rPr>
              <a:t> </a:t>
            </a:r>
            <a:r>
              <a:rPr lang="fr-FR" sz="1600" dirty="0">
                <a:latin typeface="+mj-lt"/>
              </a:rPr>
              <a:t>sur les 680 réalisées </a:t>
            </a:r>
            <a:r>
              <a:rPr lang="fr-FR" sz="1600" b="1" dirty="0">
                <a:solidFill>
                  <a:schemeClr val="accent1"/>
                </a:solidFill>
                <a:latin typeface="+mj-lt"/>
              </a:rPr>
              <a:t>soit 44 %, </a:t>
            </a:r>
          </a:p>
          <a:p>
            <a:pPr algn="ctr"/>
            <a:r>
              <a:rPr lang="fr-FR" sz="1600" dirty="0">
                <a:latin typeface="+mj-lt"/>
              </a:rPr>
              <a:t>pour lesquels : </a:t>
            </a:r>
          </a:p>
          <a:p>
            <a:pPr marL="628650" lvl="1" indent="-171450" algn="just">
              <a:buFont typeface="Wingdings" panose="05000000000000000000" pitchFamily="2" charset="2"/>
              <a:buChar char="§"/>
            </a:pPr>
            <a:r>
              <a:rPr lang="fr-FR" sz="1600" b="1" dirty="0">
                <a:solidFill>
                  <a:schemeClr val="accent1"/>
                </a:solidFill>
                <a:latin typeface="+mj-lt"/>
              </a:rPr>
              <a:t>817 questionnaires employeurs </a:t>
            </a:r>
            <a:r>
              <a:rPr lang="fr-FR" sz="1600" dirty="0">
                <a:latin typeface="+mj-lt"/>
              </a:rPr>
              <a:t>ont été collectés. NB: un employeur peut avoir répondu à plusieurs questionnaires s’il a inscrit plusieurs salarié(e)s à des actions de la programmation.</a:t>
            </a:r>
          </a:p>
          <a:p>
            <a:pPr marL="628650" lvl="1" indent="-171450" algn="just">
              <a:buFont typeface="Wingdings" panose="05000000000000000000" pitchFamily="2" charset="2"/>
              <a:buChar char="§"/>
            </a:pPr>
            <a:r>
              <a:rPr lang="fr-FR" sz="1600" b="1" dirty="0">
                <a:solidFill>
                  <a:schemeClr val="accent1"/>
                </a:solidFill>
                <a:latin typeface="+mj-lt"/>
              </a:rPr>
              <a:t>995 stagiaires </a:t>
            </a:r>
            <a:r>
              <a:rPr lang="fr-FR" sz="1600" dirty="0">
                <a:latin typeface="+mj-lt"/>
              </a:rPr>
              <a:t>ont été interrogé(e)s soit 20% des stagiaires ayant bénéficié d’une action de la programmation</a:t>
            </a:r>
            <a:endParaRPr lang="fr-FR" sz="1600" b="1" dirty="0">
              <a:solidFill>
                <a:schemeClr val="accent1"/>
              </a:solidFill>
              <a:latin typeface="+mj-lt"/>
            </a:endParaRPr>
          </a:p>
          <a:p>
            <a:pPr algn="just"/>
            <a:endParaRPr lang="fr-FR" sz="1500" dirty="0">
              <a:highlight>
                <a:srgbClr val="FFFF00"/>
              </a:highlight>
              <a:latin typeface="+mj-lt"/>
            </a:endParaRPr>
          </a:p>
          <a:p>
            <a:pPr algn="just"/>
            <a:endParaRPr lang="fr-FR" sz="1500" dirty="0">
              <a:highlight>
                <a:srgbClr val="FFFF00"/>
              </a:highlight>
              <a:latin typeface="+mj-lt"/>
            </a:endParaRPr>
          </a:p>
          <a:p>
            <a:pPr algn="just"/>
            <a:r>
              <a:rPr lang="fr-FR" sz="1500" b="1" u="sng" dirty="0">
                <a:latin typeface="+mj-lt"/>
              </a:rPr>
              <a:t>NB : </a:t>
            </a:r>
          </a:p>
          <a:p>
            <a:pPr marL="285750" indent="-285750" algn="just">
              <a:buFont typeface="Wingdings" panose="05000000000000000000" pitchFamily="2" charset="2"/>
              <a:buChar char="§"/>
            </a:pPr>
            <a:r>
              <a:rPr lang="fr-FR" sz="1500" dirty="0">
                <a:latin typeface="+mj-lt"/>
              </a:rPr>
              <a:t>Selon la nature des projets et le nombre de participants, toutes les évaluations à froid n’ont pas fait l’objet d’une version employeur/ salarié. L’analyse présentée ci-dessous présentera donc les résultats selon les perceptions des employeurs puis des salariés, sans que celles-ci ne puissent faire l’objet d’une comparaison systématique puisque ne concernant pas toujours les mêmes actions de formation. </a:t>
            </a:r>
          </a:p>
          <a:p>
            <a:pPr marL="285750" indent="-285750" algn="just">
              <a:buFont typeface="Wingdings" panose="05000000000000000000" pitchFamily="2" charset="2"/>
              <a:buChar char="§"/>
            </a:pPr>
            <a:r>
              <a:rPr lang="fr-FR" sz="1500" dirty="0">
                <a:latin typeface="+mj-lt"/>
              </a:rPr>
              <a:t>Enfin, le taux de réponse variant assez largement d’une action ou projet de formation à l’autre, des comparaisons entre ceux-ci ne sont pas toujours possibles.</a:t>
            </a:r>
          </a:p>
          <a:p>
            <a:pPr marL="285750" indent="-285750" algn="just">
              <a:buFont typeface="Wingdings" panose="05000000000000000000" pitchFamily="2" charset="2"/>
              <a:buChar char="§"/>
            </a:pPr>
            <a:r>
              <a:rPr lang="fr-FR" sz="1500" dirty="0">
                <a:latin typeface="+mj-lt"/>
              </a:rPr>
              <a:t>L’analyse présentée ici est une prolongation des deux premières études d’impact réalisées en mars 2021 et 2023, auxquelles ont été ajoutées les évaluations désormais disponibles. </a:t>
            </a:r>
            <a:endParaRPr lang="fr-NC" sz="1600" dirty="0">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a:xfrm>
            <a:off x="8541774" y="6492875"/>
            <a:ext cx="2743200" cy="365125"/>
          </a:xfrm>
        </p:spPr>
        <p:txBody>
          <a:bodyPr/>
          <a:lstStyle/>
          <a:p>
            <a:fld id="{122E7E8F-CE77-40CD-9E35-91660E888EB9}" type="slidenum">
              <a:rPr lang="fr-NC" smtClean="0"/>
              <a:t>40</a:t>
            </a:fld>
            <a:endParaRPr lang="fr-NC" dirty="0"/>
          </a:p>
        </p:txBody>
      </p:sp>
      <p:cxnSp>
        <p:nvCxnSpPr>
          <p:cNvPr id="5" name="Connecteur droit 4">
            <a:extLst>
              <a:ext uri="{FF2B5EF4-FFF2-40B4-BE49-F238E27FC236}">
                <a16:creationId xmlns:a16="http://schemas.microsoft.com/office/drawing/2014/main" id="{66E8FC8D-DCAF-A8B8-38E4-40CCC81AE3A7}"/>
              </a:ext>
            </a:extLst>
          </p:cNvPr>
          <p:cNvCxnSpPr/>
          <p:nvPr/>
        </p:nvCxnSpPr>
        <p:spPr>
          <a:xfrm>
            <a:off x="289392" y="65812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B9462703-9834-DDD6-D332-00FCECC0540A}"/>
              </a:ext>
            </a:extLst>
          </p:cNvPr>
          <p:cNvSpPr/>
          <p:nvPr/>
        </p:nvSpPr>
        <p:spPr>
          <a:xfrm>
            <a:off x="289392" y="3127980"/>
            <a:ext cx="11416962" cy="158931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sz="1600"/>
          </a:p>
        </p:txBody>
      </p:sp>
    </p:spTree>
    <p:extLst>
      <p:ext uri="{BB962C8B-B14F-4D97-AF65-F5344CB8AC3E}">
        <p14:creationId xmlns:p14="http://schemas.microsoft.com/office/powerpoint/2010/main" val="3910566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0" y="0"/>
            <a:ext cx="8052380" cy="461665"/>
          </a:xfrm>
          <a:prstGeom prst="rect">
            <a:avLst/>
          </a:prstGeom>
          <a:noFill/>
          <a:ln>
            <a:noFill/>
            <a:prstDash val="sysDot"/>
          </a:ln>
        </p:spPr>
        <p:txBody>
          <a:bodyPr wrap="square" rtlCol="0">
            <a:spAutoFit/>
          </a:bodyPr>
          <a:lstStyle/>
          <a:p>
            <a:r>
              <a:rPr lang="fr-FR" sz="2400" b="1">
                <a:solidFill>
                  <a:schemeClr val="accent1"/>
                </a:solidFill>
                <a:latin typeface="+mj-lt"/>
              </a:rPr>
              <a:t>Profils des répondants à l’évaluation à froid</a:t>
            </a:r>
            <a:endParaRPr lang="fr-NC" sz="2400" b="1">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41</a:t>
            </a:fld>
            <a:endParaRPr lang="fr-NC"/>
          </a:p>
        </p:txBody>
      </p:sp>
      <p:pic>
        <p:nvPicPr>
          <p:cNvPr id="7" name="Image 6">
            <a:extLst>
              <a:ext uri="{FF2B5EF4-FFF2-40B4-BE49-F238E27FC236}">
                <a16:creationId xmlns:a16="http://schemas.microsoft.com/office/drawing/2014/main" id="{5F5AB1DA-7999-42C8-8387-1EB34EBC0273}"/>
              </a:ext>
            </a:extLst>
          </p:cNvPr>
          <p:cNvPicPr>
            <a:picLocks noChangeAspect="1"/>
          </p:cNvPicPr>
          <p:nvPr/>
        </p:nvPicPr>
        <p:blipFill>
          <a:blip r:embed="rId2"/>
          <a:stretch>
            <a:fillRect/>
          </a:stretch>
        </p:blipFill>
        <p:spPr>
          <a:xfrm>
            <a:off x="1574151" y="1551416"/>
            <a:ext cx="8865884" cy="4987496"/>
          </a:xfrm>
          <a:prstGeom prst="rect">
            <a:avLst/>
          </a:prstGeom>
        </p:spPr>
      </p:pic>
      <p:cxnSp>
        <p:nvCxnSpPr>
          <p:cNvPr id="4" name="Connecteur droit 3">
            <a:extLst>
              <a:ext uri="{FF2B5EF4-FFF2-40B4-BE49-F238E27FC236}">
                <a16:creationId xmlns:a16="http://schemas.microsoft.com/office/drawing/2014/main" id="{B45F26AB-AD89-CFF3-0D64-A3D15D5F0E03}"/>
              </a:ext>
            </a:extLst>
          </p:cNvPr>
          <p:cNvCxnSpPr/>
          <p:nvPr/>
        </p:nvCxnSpPr>
        <p:spPr>
          <a:xfrm>
            <a:off x="82808" y="551762"/>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ZoneTexte 1">
            <a:extLst>
              <a:ext uri="{FF2B5EF4-FFF2-40B4-BE49-F238E27FC236}">
                <a16:creationId xmlns:a16="http://schemas.microsoft.com/office/drawing/2014/main" id="{10A18A6D-16BD-AD70-5A3E-D59C7D604E85}"/>
              </a:ext>
            </a:extLst>
          </p:cNvPr>
          <p:cNvSpPr txBox="1"/>
          <p:nvPr/>
        </p:nvSpPr>
        <p:spPr>
          <a:xfrm>
            <a:off x="3646714" y="1010413"/>
            <a:ext cx="5606143" cy="369332"/>
          </a:xfrm>
          <a:prstGeom prst="rect">
            <a:avLst/>
          </a:prstGeom>
          <a:noFill/>
        </p:spPr>
        <p:txBody>
          <a:bodyPr wrap="square" rtlCol="0">
            <a:spAutoFit/>
          </a:bodyPr>
          <a:lstStyle/>
          <a:p>
            <a:r>
              <a:rPr lang="fr-FR">
                <a:latin typeface="+mj-lt"/>
              </a:rPr>
              <a:t>Séquence 1 de l’analyse à froid: mars 2021</a:t>
            </a:r>
            <a:endParaRPr lang="fr-NC">
              <a:latin typeface="+mj-lt"/>
            </a:endParaRPr>
          </a:p>
        </p:txBody>
      </p:sp>
    </p:spTree>
    <p:extLst>
      <p:ext uri="{BB962C8B-B14F-4D97-AF65-F5344CB8AC3E}">
        <p14:creationId xmlns:p14="http://schemas.microsoft.com/office/powerpoint/2010/main" val="3119248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0" y="0"/>
            <a:ext cx="8052380" cy="461665"/>
          </a:xfrm>
          <a:prstGeom prst="rect">
            <a:avLst/>
          </a:prstGeom>
          <a:noFill/>
          <a:ln>
            <a:noFill/>
            <a:prstDash val="sysDot"/>
          </a:ln>
        </p:spPr>
        <p:txBody>
          <a:bodyPr wrap="square" rtlCol="0">
            <a:spAutoFit/>
          </a:bodyPr>
          <a:lstStyle/>
          <a:p>
            <a:r>
              <a:rPr lang="fr-FR" sz="2400" b="1">
                <a:solidFill>
                  <a:schemeClr val="accent1"/>
                </a:solidFill>
                <a:latin typeface="+mj-lt"/>
              </a:rPr>
              <a:t>Profils des répondants à l’évaluation à froid- suite</a:t>
            </a:r>
            <a:endParaRPr lang="fr-NC" sz="2400" b="1">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42</a:t>
            </a:fld>
            <a:endParaRPr lang="fr-NC"/>
          </a:p>
        </p:txBody>
      </p:sp>
      <p:cxnSp>
        <p:nvCxnSpPr>
          <p:cNvPr id="4" name="Connecteur droit 3">
            <a:extLst>
              <a:ext uri="{FF2B5EF4-FFF2-40B4-BE49-F238E27FC236}">
                <a16:creationId xmlns:a16="http://schemas.microsoft.com/office/drawing/2014/main" id="{B45F26AB-AD89-CFF3-0D64-A3D15D5F0E03}"/>
              </a:ext>
            </a:extLst>
          </p:cNvPr>
          <p:cNvCxnSpPr/>
          <p:nvPr/>
        </p:nvCxnSpPr>
        <p:spPr>
          <a:xfrm>
            <a:off x="82808" y="551762"/>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ZoneTexte 1">
            <a:extLst>
              <a:ext uri="{FF2B5EF4-FFF2-40B4-BE49-F238E27FC236}">
                <a16:creationId xmlns:a16="http://schemas.microsoft.com/office/drawing/2014/main" id="{10A18A6D-16BD-AD70-5A3E-D59C7D604E85}"/>
              </a:ext>
            </a:extLst>
          </p:cNvPr>
          <p:cNvSpPr txBox="1"/>
          <p:nvPr/>
        </p:nvSpPr>
        <p:spPr>
          <a:xfrm>
            <a:off x="3657600" y="683842"/>
            <a:ext cx="5606143" cy="369332"/>
          </a:xfrm>
          <a:prstGeom prst="rect">
            <a:avLst/>
          </a:prstGeom>
          <a:noFill/>
        </p:spPr>
        <p:txBody>
          <a:bodyPr wrap="square" rtlCol="0">
            <a:spAutoFit/>
          </a:bodyPr>
          <a:lstStyle/>
          <a:p>
            <a:r>
              <a:rPr lang="fr-FR">
                <a:latin typeface="+mj-lt"/>
              </a:rPr>
              <a:t>Séquence 2 de l’analyse à froid: mars 2023</a:t>
            </a:r>
            <a:endParaRPr lang="fr-NC">
              <a:latin typeface="+mj-lt"/>
            </a:endParaRPr>
          </a:p>
        </p:txBody>
      </p:sp>
      <p:graphicFrame>
        <p:nvGraphicFramePr>
          <p:cNvPr id="5" name="Objet 4">
            <a:extLst>
              <a:ext uri="{FF2B5EF4-FFF2-40B4-BE49-F238E27FC236}">
                <a16:creationId xmlns:a16="http://schemas.microsoft.com/office/drawing/2014/main" id="{A9CA2EB2-A941-B9F1-2CD1-CAC8C9F6F625}"/>
              </a:ext>
            </a:extLst>
          </p:cNvPr>
          <p:cNvGraphicFramePr>
            <a:graphicFrameLocks noChangeAspect="1"/>
          </p:cNvGraphicFramePr>
          <p:nvPr>
            <p:extLst>
              <p:ext uri="{D42A27DB-BD31-4B8C-83A1-F6EECF244321}">
                <p14:modId xmlns:p14="http://schemas.microsoft.com/office/powerpoint/2010/main" val="1905565700"/>
              </p:ext>
            </p:extLst>
          </p:nvPr>
        </p:nvGraphicFramePr>
        <p:xfrm>
          <a:off x="1733550" y="1092200"/>
          <a:ext cx="9029700" cy="5765800"/>
        </p:xfrm>
        <a:graphic>
          <a:graphicData uri="http://schemas.openxmlformats.org/presentationml/2006/ole">
            <mc:AlternateContent xmlns:mc="http://schemas.openxmlformats.org/markup-compatibility/2006">
              <mc:Choice xmlns:v="urn:schemas-microsoft-com:vml" Requires="v">
                <p:oleObj name="Worksheet" r:id="rId2" imgW="10828197" imgH="6911167" progId="Excel.Sheet.12">
                  <p:embed/>
                </p:oleObj>
              </mc:Choice>
              <mc:Fallback>
                <p:oleObj name="Worksheet" r:id="rId2" imgW="10828197" imgH="6911167" progId="Excel.Sheet.12">
                  <p:embed/>
                  <p:pic>
                    <p:nvPicPr>
                      <p:cNvPr id="5" name="Objet 4">
                        <a:extLst>
                          <a:ext uri="{FF2B5EF4-FFF2-40B4-BE49-F238E27FC236}">
                            <a16:creationId xmlns:a16="http://schemas.microsoft.com/office/drawing/2014/main" id="{A9CA2EB2-A941-B9F1-2CD1-CAC8C9F6F625}"/>
                          </a:ext>
                        </a:extLst>
                      </p:cNvPr>
                      <p:cNvPicPr/>
                      <p:nvPr/>
                    </p:nvPicPr>
                    <p:blipFill>
                      <a:blip r:embed="rId3"/>
                      <a:stretch>
                        <a:fillRect/>
                      </a:stretch>
                    </p:blipFill>
                    <p:spPr>
                      <a:xfrm>
                        <a:off x="1733550" y="1092200"/>
                        <a:ext cx="9029700" cy="5765800"/>
                      </a:xfrm>
                      <a:prstGeom prst="rect">
                        <a:avLst/>
                      </a:prstGeom>
                    </p:spPr>
                  </p:pic>
                </p:oleObj>
              </mc:Fallback>
            </mc:AlternateContent>
          </a:graphicData>
        </a:graphic>
      </p:graphicFrame>
    </p:spTree>
    <p:extLst>
      <p:ext uri="{BB962C8B-B14F-4D97-AF65-F5344CB8AC3E}">
        <p14:creationId xmlns:p14="http://schemas.microsoft.com/office/powerpoint/2010/main" val="2799845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0" y="0"/>
            <a:ext cx="8052380" cy="461665"/>
          </a:xfrm>
          <a:prstGeom prst="rect">
            <a:avLst/>
          </a:prstGeom>
          <a:noFill/>
          <a:ln>
            <a:noFill/>
            <a:prstDash val="sysDot"/>
          </a:ln>
        </p:spPr>
        <p:txBody>
          <a:bodyPr wrap="square" rtlCol="0">
            <a:spAutoFit/>
          </a:bodyPr>
          <a:lstStyle/>
          <a:p>
            <a:r>
              <a:rPr lang="fr-FR" sz="2400" b="1" dirty="0">
                <a:solidFill>
                  <a:schemeClr val="accent1"/>
                </a:solidFill>
                <a:latin typeface="+mj-lt"/>
              </a:rPr>
              <a:t>Profils des répondants à l’évaluation à froid- suite</a:t>
            </a:r>
            <a:endParaRPr lang="fr-NC" sz="2400" b="1" dirty="0">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43</a:t>
            </a:fld>
            <a:endParaRPr lang="fr-NC"/>
          </a:p>
        </p:txBody>
      </p:sp>
      <p:cxnSp>
        <p:nvCxnSpPr>
          <p:cNvPr id="4" name="Connecteur droit 3">
            <a:extLst>
              <a:ext uri="{FF2B5EF4-FFF2-40B4-BE49-F238E27FC236}">
                <a16:creationId xmlns:a16="http://schemas.microsoft.com/office/drawing/2014/main" id="{B45F26AB-AD89-CFF3-0D64-A3D15D5F0E03}"/>
              </a:ext>
            </a:extLst>
          </p:cNvPr>
          <p:cNvCxnSpPr/>
          <p:nvPr/>
        </p:nvCxnSpPr>
        <p:spPr>
          <a:xfrm>
            <a:off x="82808" y="551762"/>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ZoneTexte 1">
            <a:extLst>
              <a:ext uri="{FF2B5EF4-FFF2-40B4-BE49-F238E27FC236}">
                <a16:creationId xmlns:a16="http://schemas.microsoft.com/office/drawing/2014/main" id="{10A18A6D-16BD-AD70-5A3E-D59C7D604E85}"/>
              </a:ext>
            </a:extLst>
          </p:cNvPr>
          <p:cNvSpPr txBox="1"/>
          <p:nvPr/>
        </p:nvSpPr>
        <p:spPr>
          <a:xfrm>
            <a:off x="3657600" y="683842"/>
            <a:ext cx="5606143" cy="369332"/>
          </a:xfrm>
          <a:prstGeom prst="rect">
            <a:avLst/>
          </a:prstGeom>
          <a:noFill/>
        </p:spPr>
        <p:txBody>
          <a:bodyPr wrap="square" rtlCol="0">
            <a:spAutoFit/>
          </a:bodyPr>
          <a:lstStyle/>
          <a:p>
            <a:r>
              <a:rPr lang="fr-FR" dirty="0">
                <a:latin typeface="+mj-lt"/>
              </a:rPr>
              <a:t>Séquence 2 de l’analyse à froid- suite : mars 2023</a:t>
            </a:r>
            <a:endParaRPr lang="fr-NC" dirty="0">
              <a:latin typeface="+mj-lt"/>
            </a:endParaRPr>
          </a:p>
        </p:txBody>
      </p:sp>
      <p:graphicFrame>
        <p:nvGraphicFramePr>
          <p:cNvPr id="8" name="Objet 7">
            <a:extLst>
              <a:ext uri="{FF2B5EF4-FFF2-40B4-BE49-F238E27FC236}">
                <a16:creationId xmlns:a16="http://schemas.microsoft.com/office/drawing/2014/main" id="{3DB981B0-8B51-FA04-AEDD-98A42C14D0A1}"/>
              </a:ext>
            </a:extLst>
          </p:cNvPr>
          <p:cNvGraphicFramePr>
            <a:graphicFrameLocks noChangeAspect="1"/>
          </p:cNvGraphicFramePr>
          <p:nvPr>
            <p:extLst>
              <p:ext uri="{D42A27DB-BD31-4B8C-83A1-F6EECF244321}">
                <p14:modId xmlns:p14="http://schemas.microsoft.com/office/powerpoint/2010/main" val="2648075920"/>
              </p:ext>
            </p:extLst>
          </p:nvPr>
        </p:nvGraphicFramePr>
        <p:xfrm>
          <a:off x="1542596" y="1070547"/>
          <a:ext cx="9288689" cy="5654103"/>
        </p:xfrm>
        <a:graphic>
          <a:graphicData uri="http://schemas.openxmlformats.org/presentationml/2006/ole">
            <mc:AlternateContent xmlns:mc="http://schemas.openxmlformats.org/markup-compatibility/2006">
              <mc:Choice xmlns:v="urn:schemas-microsoft-com:vml" Requires="v">
                <p:oleObj name="Worksheet" r:id="rId2" imgW="10828197" imgH="6591316" progId="Excel.Sheet.12">
                  <p:embed/>
                </p:oleObj>
              </mc:Choice>
              <mc:Fallback>
                <p:oleObj name="Worksheet" r:id="rId2" imgW="10828197" imgH="6591316" progId="Excel.Sheet.12">
                  <p:embed/>
                  <p:pic>
                    <p:nvPicPr>
                      <p:cNvPr id="8" name="Objet 7">
                        <a:extLst>
                          <a:ext uri="{FF2B5EF4-FFF2-40B4-BE49-F238E27FC236}">
                            <a16:creationId xmlns:a16="http://schemas.microsoft.com/office/drawing/2014/main" id="{3DB981B0-8B51-FA04-AEDD-98A42C14D0A1}"/>
                          </a:ext>
                        </a:extLst>
                      </p:cNvPr>
                      <p:cNvPicPr/>
                      <p:nvPr/>
                    </p:nvPicPr>
                    <p:blipFill>
                      <a:blip r:embed="rId3"/>
                      <a:stretch>
                        <a:fillRect/>
                      </a:stretch>
                    </p:blipFill>
                    <p:spPr>
                      <a:xfrm>
                        <a:off x="1542596" y="1070547"/>
                        <a:ext cx="9288689" cy="5654103"/>
                      </a:xfrm>
                      <a:prstGeom prst="rect">
                        <a:avLst/>
                      </a:prstGeom>
                    </p:spPr>
                  </p:pic>
                </p:oleObj>
              </mc:Fallback>
            </mc:AlternateContent>
          </a:graphicData>
        </a:graphic>
      </p:graphicFrame>
    </p:spTree>
    <p:extLst>
      <p:ext uri="{BB962C8B-B14F-4D97-AF65-F5344CB8AC3E}">
        <p14:creationId xmlns:p14="http://schemas.microsoft.com/office/powerpoint/2010/main" val="3495049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3A87D12-2CD1-6A2B-F3C0-607DB3842C80}"/>
              </a:ext>
            </a:extLst>
          </p:cNvPr>
          <p:cNvSpPr>
            <a:spLocks noGrp="1"/>
          </p:cNvSpPr>
          <p:nvPr>
            <p:ph type="sldNum" sz="quarter" idx="12"/>
          </p:nvPr>
        </p:nvSpPr>
        <p:spPr/>
        <p:txBody>
          <a:bodyPr/>
          <a:lstStyle/>
          <a:p>
            <a:fld id="{8DF98CC9-A4D7-47D7-B152-95CCF62D9D11}" type="slidenum">
              <a:rPr lang="fr-NC" smtClean="0"/>
              <a:t>44</a:t>
            </a:fld>
            <a:endParaRPr lang="fr-NC"/>
          </a:p>
        </p:txBody>
      </p:sp>
      <p:pic>
        <p:nvPicPr>
          <p:cNvPr id="4" name="Image 3">
            <a:extLst>
              <a:ext uri="{FF2B5EF4-FFF2-40B4-BE49-F238E27FC236}">
                <a16:creationId xmlns:a16="http://schemas.microsoft.com/office/drawing/2014/main" id="{E67D6F05-5926-7159-E161-5FC7E91FA196}"/>
              </a:ext>
            </a:extLst>
          </p:cNvPr>
          <p:cNvPicPr>
            <a:picLocks noChangeAspect="1"/>
          </p:cNvPicPr>
          <p:nvPr/>
        </p:nvPicPr>
        <p:blipFill>
          <a:blip r:embed="rId2"/>
          <a:stretch>
            <a:fillRect/>
          </a:stretch>
        </p:blipFill>
        <p:spPr>
          <a:xfrm>
            <a:off x="1386673" y="879257"/>
            <a:ext cx="9706582" cy="5978743"/>
          </a:xfrm>
          <a:prstGeom prst="rect">
            <a:avLst/>
          </a:prstGeom>
        </p:spPr>
      </p:pic>
      <p:sp>
        <p:nvSpPr>
          <p:cNvPr id="5" name="ZoneTexte 4">
            <a:extLst>
              <a:ext uri="{FF2B5EF4-FFF2-40B4-BE49-F238E27FC236}">
                <a16:creationId xmlns:a16="http://schemas.microsoft.com/office/drawing/2014/main" id="{B6875008-6106-C165-95FF-D6D83466BCA9}"/>
              </a:ext>
            </a:extLst>
          </p:cNvPr>
          <p:cNvSpPr txBox="1"/>
          <p:nvPr/>
        </p:nvSpPr>
        <p:spPr>
          <a:xfrm>
            <a:off x="0" y="0"/>
            <a:ext cx="8052380" cy="461665"/>
          </a:xfrm>
          <a:prstGeom prst="rect">
            <a:avLst/>
          </a:prstGeom>
          <a:noFill/>
          <a:ln>
            <a:noFill/>
            <a:prstDash val="sysDot"/>
          </a:ln>
        </p:spPr>
        <p:txBody>
          <a:bodyPr wrap="square" rtlCol="0">
            <a:spAutoFit/>
          </a:bodyPr>
          <a:lstStyle/>
          <a:p>
            <a:r>
              <a:rPr lang="fr-FR" sz="2400" b="1" dirty="0">
                <a:solidFill>
                  <a:schemeClr val="accent1"/>
                </a:solidFill>
                <a:latin typeface="+mj-lt"/>
              </a:rPr>
              <a:t>Profils des répondants à l’évaluation à froid- suite</a:t>
            </a:r>
            <a:endParaRPr lang="fr-NC" sz="2400" b="1" dirty="0">
              <a:solidFill>
                <a:schemeClr val="accent1"/>
              </a:solidFill>
              <a:latin typeface="+mj-lt"/>
            </a:endParaRPr>
          </a:p>
        </p:txBody>
      </p:sp>
      <p:cxnSp>
        <p:nvCxnSpPr>
          <p:cNvPr id="6" name="Connecteur droit 5">
            <a:extLst>
              <a:ext uri="{FF2B5EF4-FFF2-40B4-BE49-F238E27FC236}">
                <a16:creationId xmlns:a16="http://schemas.microsoft.com/office/drawing/2014/main" id="{B0544DDB-717E-E526-C766-FD217904F855}"/>
              </a:ext>
            </a:extLst>
          </p:cNvPr>
          <p:cNvCxnSpPr/>
          <p:nvPr/>
        </p:nvCxnSpPr>
        <p:spPr>
          <a:xfrm>
            <a:off x="152401" y="46166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7" name="ZoneTexte 6">
            <a:extLst>
              <a:ext uri="{FF2B5EF4-FFF2-40B4-BE49-F238E27FC236}">
                <a16:creationId xmlns:a16="http://schemas.microsoft.com/office/drawing/2014/main" id="{2A28464A-A1CC-EFA4-AFCC-154CB0D983E8}"/>
              </a:ext>
            </a:extLst>
          </p:cNvPr>
          <p:cNvSpPr txBox="1"/>
          <p:nvPr/>
        </p:nvSpPr>
        <p:spPr>
          <a:xfrm>
            <a:off x="3637504" y="509924"/>
            <a:ext cx="5606143" cy="369332"/>
          </a:xfrm>
          <a:prstGeom prst="rect">
            <a:avLst/>
          </a:prstGeom>
          <a:noFill/>
        </p:spPr>
        <p:txBody>
          <a:bodyPr wrap="square" rtlCol="0">
            <a:spAutoFit/>
          </a:bodyPr>
          <a:lstStyle/>
          <a:p>
            <a:r>
              <a:rPr lang="fr-FR" dirty="0">
                <a:latin typeface="+mj-lt"/>
              </a:rPr>
              <a:t>Séquence 3 de l’analyse à froid- suite : mars 2024</a:t>
            </a:r>
            <a:endParaRPr lang="fr-NC" dirty="0">
              <a:latin typeface="+mj-lt"/>
            </a:endParaRPr>
          </a:p>
        </p:txBody>
      </p:sp>
    </p:spTree>
    <p:extLst>
      <p:ext uri="{BB962C8B-B14F-4D97-AF65-F5344CB8AC3E}">
        <p14:creationId xmlns:p14="http://schemas.microsoft.com/office/powerpoint/2010/main" val="2873276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3A87D12-2CD1-6A2B-F3C0-607DB3842C80}"/>
              </a:ext>
            </a:extLst>
          </p:cNvPr>
          <p:cNvSpPr>
            <a:spLocks noGrp="1"/>
          </p:cNvSpPr>
          <p:nvPr>
            <p:ph type="sldNum" sz="quarter" idx="12"/>
          </p:nvPr>
        </p:nvSpPr>
        <p:spPr/>
        <p:txBody>
          <a:bodyPr/>
          <a:lstStyle/>
          <a:p>
            <a:fld id="{8DF98CC9-A4D7-47D7-B152-95CCF62D9D11}" type="slidenum">
              <a:rPr lang="fr-NC" smtClean="0"/>
              <a:t>45</a:t>
            </a:fld>
            <a:endParaRPr lang="fr-NC"/>
          </a:p>
        </p:txBody>
      </p:sp>
      <p:sp>
        <p:nvSpPr>
          <p:cNvPr id="5" name="ZoneTexte 4">
            <a:extLst>
              <a:ext uri="{FF2B5EF4-FFF2-40B4-BE49-F238E27FC236}">
                <a16:creationId xmlns:a16="http://schemas.microsoft.com/office/drawing/2014/main" id="{B6875008-6106-C165-95FF-D6D83466BCA9}"/>
              </a:ext>
            </a:extLst>
          </p:cNvPr>
          <p:cNvSpPr txBox="1"/>
          <p:nvPr/>
        </p:nvSpPr>
        <p:spPr>
          <a:xfrm>
            <a:off x="0" y="0"/>
            <a:ext cx="8052380" cy="461665"/>
          </a:xfrm>
          <a:prstGeom prst="rect">
            <a:avLst/>
          </a:prstGeom>
          <a:noFill/>
          <a:ln>
            <a:noFill/>
            <a:prstDash val="sysDot"/>
          </a:ln>
        </p:spPr>
        <p:txBody>
          <a:bodyPr wrap="square" rtlCol="0">
            <a:spAutoFit/>
          </a:bodyPr>
          <a:lstStyle/>
          <a:p>
            <a:r>
              <a:rPr lang="fr-FR" sz="2400" b="1" dirty="0">
                <a:solidFill>
                  <a:schemeClr val="accent1"/>
                </a:solidFill>
                <a:latin typeface="+mj-lt"/>
              </a:rPr>
              <a:t>Profils des répondants à l’évaluation à froid- suite</a:t>
            </a:r>
            <a:endParaRPr lang="fr-NC" sz="2400" b="1" dirty="0">
              <a:solidFill>
                <a:schemeClr val="accent1"/>
              </a:solidFill>
              <a:latin typeface="+mj-lt"/>
            </a:endParaRPr>
          </a:p>
        </p:txBody>
      </p:sp>
      <p:cxnSp>
        <p:nvCxnSpPr>
          <p:cNvPr id="6" name="Connecteur droit 5">
            <a:extLst>
              <a:ext uri="{FF2B5EF4-FFF2-40B4-BE49-F238E27FC236}">
                <a16:creationId xmlns:a16="http://schemas.microsoft.com/office/drawing/2014/main" id="{B0544DDB-717E-E526-C766-FD217904F855}"/>
              </a:ext>
            </a:extLst>
          </p:cNvPr>
          <p:cNvCxnSpPr/>
          <p:nvPr/>
        </p:nvCxnSpPr>
        <p:spPr>
          <a:xfrm>
            <a:off x="152401" y="46166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7" name="ZoneTexte 6">
            <a:extLst>
              <a:ext uri="{FF2B5EF4-FFF2-40B4-BE49-F238E27FC236}">
                <a16:creationId xmlns:a16="http://schemas.microsoft.com/office/drawing/2014/main" id="{2A28464A-A1CC-EFA4-AFCC-154CB0D983E8}"/>
              </a:ext>
            </a:extLst>
          </p:cNvPr>
          <p:cNvSpPr txBox="1"/>
          <p:nvPr/>
        </p:nvSpPr>
        <p:spPr>
          <a:xfrm>
            <a:off x="3637504" y="509924"/>
            <a:ext cx="5606143" cy="369332"/>
          </a:xfrm>
          <a:prstGeom prst="rect">
            <a:avLst/>
          </a:prstGeom>
          <a:noFill/>
        </p:spPr>
        <p:txBody>
          <a:bodyPr wrap="square" rtlCol="0">
            <a:spAutoFit/>
          </a:bodyPr>
          <a:lstStyle/>
          <a:p>
            <a:r>
              <a:rPr lang="fr-FR" dirty="0">
                <a:latin typeface="+mj-lt"/>
              </a:rPr>
              <a:t>Séquence 3 de l’analyse à froid- suite : mars 2024</a:t>
            </a:r>
            <a:endParaRPr lang="fr-NC" dirty="0">
              <a:latin typeface="+mj-lt"/>
            </a:endParaRPr>
          </a:p>
        </p:txBody>
      </p:sp>
      <p:pic>
        <p:nvPicPr>
          <p:cNvPr id="2" name="Image 1">
            <a:extLst>
              <a:ext uri="{FF2B5EF4-FFF2-40B4-BE49-F238E27FC236}">
                <a16:creationId xmlns:a16="http://schemas.microsoft.com/office/drawing/2014/main" id="{6C8723EF-8E3C-A6B8-7042-12467D86CFF8}"/>
              </a:ext>
            </a:extLst>
          </p:cNvPr>
          <p:cNvPicPr>
            <a:picLocks noChangeAspect="1"/>
          </p:cNvPicPr>
          <p:nvPr/>
        </p:nvPicPr>
        <p:blipFill>
          <a:blip r:embed="rId2"/>
          <a:stretch>
            <a:fillRect/>
          </a:stretch>
        </p:blipFill>
        <p:spPr>
          <a:xfrm>
            <a:off x="1577591" y="906630"/>
            <a:ext cx="8641583" cy="5951370"/>
          </a:xfrm>
          <a:prstGeom prst="rect">
            <a:avLst/>
          </a:prstGeom>
        </p:spPr>
      </p:pic>
    </p:spTree>
    <p:extLst>
      <p:ext uri="{BB962C8B-B14F-4D97-AF65-F5344CB8AC3E}">
        <p14:creationId xmlns:p14="http://schemas.microsoft.com/office/powerpoint/2010/main" val="3388034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3A87D12-2CD1-6A2B-F3C0-607DB3842C80}"/>
              </a:ext>
            </a:extLst>
          </p:cNvPr>
          <p:cNvSpPr>
            <a:spLocks noGrp="1"/>
          </p:cNvSpPr>
          <p:nvPr>
            <p:ph type="sldNum" sz="quarter" idx="12"/>
          </p:nvPr>
        </p:nvSpPr>
        <p:spPr/>
        <p:txBody>
          <a:bodyPr/>
          <a:lstStyle/>
          <a:p>
            <a:fld id="{8DF98CC9-A4D7-47D7-B152-95CCF62D9D11}" type="slidenum">
              <a:rPr lang="fr-NC" smtClean="0"/>
              <a:t>46</a:t>
            </a:fld>
            <a:endParaRPr lang="fr-NC"/>
          </a:p>
        </p:txBody>
      </p:sp>
      <p:sp>
        <p:nvSpPr>
          <p:cNvPr id="5" name="ZoneTexte 4">
            <a:extLst>
              <a:ext uri="{FF2B5EF4-FFF2-40B4-BE49-F238E27FC236}">
                <a16:creationId xmlns:a16="http://schemas.microsoft.com/office/drawing/2014/main" id="{B6875008-6106-C165-95FF-D6D83466BCA9}"/>
              </a:ext>
            </a:extLst>
          </p:cNvPr>
          <p:cNvSpPr txBox="1"/>
          <p:nvPr/>
        </p:nvSpPr>
        <p:spPr>
          <a:xfrm>
            <a:off x="0" y="0"/>
            <a:ext cx="8052380" cy="461665"/>
          </a:xfrm>
          <a:prstGeom prst="rect">
            <a:avLst/>
          </a:prstGeom>
          <a:noFill/>
          <a:ln>
            <a:noFill/>
            <a:prstDash val="sysDot"/>
          </a:ln>
        </p:spPr>
        <p:txBody>
          <a:bodyPr wrap="square" rtlCol="0">
            <a:spAutoFit/>
          </a:bodyPr>
          <a:lstStyle/>
          <a:p>
            <a:r>
              <a:rPr lang="fr-FR" sz="2400" b="1" dirty="0">
                <a:solidFill>
                  <a:schemeClr val="accent1"/>
                </a:solidFill>
                <a:latin typeface="+mj-lt"/>
              </a:rPr>
              <a:t>Profils des répondants à l’évaluation à froid- suite</a:t>
            </a:r>
            <a:endParaRPr lang="fr-NC" sz="2400" b="1" dirty="0">
              <a:solidFill>
                <a:schemeClr val="accent1"/>
              </a:solidFill>
              <a:latin typeface="+mj-lt"/>
            </a:endParaRPr>
          </a:p>
        </p:txBody>
      </p:sp>
      <p:cxnSp>
        <p:nvCxnSpPr>
          <p:cNvPr id="6" name="Connecteur droit 5">
            <a:extLst>
              <a:ext uri="{FF2B5EF4-FFF2-40B4-BE49-F238E27FC236}">
                <a16:creationId xmlns:a16="http://schemas.microsoft.com/office/drawing/2014/main" id="{B0544DDB-717E-E526-C766-FD217904F855}"/>
              </a:ext>
            </a:extLst>
          </p:cNvPr>
          <p:cNvCxnSpPr/>
          <p:nvPr/>
        </p:nvCxnSpPr>
        <p:spPr>
          <a:xfrm>
            <a:off x="152401" y="46166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7" name="ZoneTexte 6">
            <a:extLst>
              <a:ext uri="{FF2B5EF4-FFF2-40B4-BE49-F238E27FC236}">
                <a16:creationId xmlns:a16="http://schemas.microsoft.com/office/drawing/2014/main" id="{2A28464A-A1CC-EFA4-AFCC-154CB0D983E8}"/>
              </a:ext>
            </a:extLst>
          </p:cNvPr>
          <p:cNvSpPr txBox="1"/>
          <p:nvPr/>
        </p:nvSpPr>
        <p:spPr>
          <a:xfrm>
            <a:off x="2321170" y="509924"/>
            <a:ext cx="6922478" cy="369332"/>
          </a:xfrm>
          <a:prstGeom prst="rect">
            <a:avLst/>
          </a:prstGeom>
          <a:noFill/>
        </p:spPr>
        <p:txBody>
          <a:bodyPr wrap="square" rtlCol="0">
            <a:spAutoFit/>
          </a:bodyPr>
          <a:lstStyle/>
          <a:p>
            <a:r>
              <a:rPr lang="fr-FR" dirty="0">
                <a:latin typeface="+mj-lt"/>
              </a:rPr>
              <a:t>Séquence 3 de l’analyse à froid- suite : mars 2024- évaluation à 6 mois </a:t>
            </a:r>
            <a:endParaRPr lang="fr-NC" dirty="0">
              <a:latin typeface="+mj-lt"/>
            </a:endParaRPr>
          </a:p>
        </p:txBody>
      </p:sp>
      <p:pic>
        <p:nvPicPr>
          <p:cNvPr id="4" name="Image 3">
            <a:extLst>
              <a:ext uri="{FF2B5EF4-FFF2-40B4-BE49-F238E27FC236}">
                <a16:creationId xmlns:a16="http://schemas.microsoft.com/office/drawing/2014/main" id="{2320AF6A-CF89-3E7C-FBDE-D9227D43BEDD}"/>
              </a:ext>
            </a:extLst>
          </p:cNvPr>
          <p:cNvPicPr>
            <a:picLocks noChangeAspect="1"/>
          </p:cNvPicPr>
          <p:nvPr/>
        </p:nvPicPr>
        <p:blipFill>
          <a:blip r:embed="rId2"/>
          <a:stretch>
            <a:fillRect/>
          </a:stretch>
        </p:blipFill>
        <p:spPr>
          <a:xfrm>
            <a:off x="640080" y="1281081"/>
            <a:ext cx="10713720" cy="1844040"/>
          </a:xfrm>
          <a:prstGeom prst="rect">
            <a:avLst/>
          </a:prstGeom>
        </p:spPr>
      </p:pic>
    </p:spTree>
    <p:extLst>
      <p:ext uri="{BB962C8B-B14F-4D97-AF65-F5344CB8AC3E}">
        <p14:creationId xmlns:p14="http://schemas.microsoft.com/office/powerpoint/2010/main" val="1594716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1" y="91715"/>
            <a:ext cx="11457710" cy="461665"/>
          </a:xfrm>
          <a:prstGeom prst="rect">
            <a:avLst/>
          </a:prstGeom>
          <a:noFill/>
          <a:ln>
            <a:noFill/>
            <a:prstDash val="sysDot"/>
          </a:ln>
        </p:spPr>
        <p:txBody>
          <a:bodyPr wrap="square" rtlCol="0">
            <a:spAutoFit/>
          </a:bodyPr>
          <a:lstStyle/>
          <a:p>
            <a:r>
              <a:rPr lang="fr-FR" sz="2400" b="1" dirty="0">
                <a:solidFill>
                  <a:schemeClr val="accent1"/>
                </a:solidFill>
                <a:latin typeface="+mj-lt"/>
              </a:rPr>
              <a:t>Des salariés de plus en plus impliqués dans l’initiative de l’inscription en formation</a:t>
            </a:r>
            <a:endParaRPr lang="fr-NC" sz="2400" b="1" dirty="0">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47</a:t>
            </a:fld>
            <a:endParaRPr lang="fr-NC"/>
          </a:p>
        </p:txBody>
      </p:sp>
      <p:sp>
        <p:nvSpPr>
          <p:cNvPr id="4" name="ZoneTexte 3">
            <a:extLst>
              <a:ext uri="{FF2B5EF4-FFF2-40B4-BE49-F238E27FC236}">
                <a16:creationId xmlns:a16="http://schemas.microsoft.com/office/drawing/2014/main" id="{025610C1-31F7-49A7-A919-18B57B66E055}"/>
              </a:ext>
            </a:extLst>
          </p:cNvPr>
          <p:cNvSpPr txBox="1"/>
          <p:nvPr/>
        </p:nvSpPr>
        <p:spPr>
          <a:xfrm>
            <a:off x="1853578" y="1605948"/>
            <a:ext cx="2105580" cy="369332"/>
          </a:xfrm>
          <a:prstGeom prst="rect">
            <a:avLst/>
          </a:prstGeom>
          <a:solidFill>
            <a:schemeClr val="accent6">
              <a:lumMod val="60000"/>
              <a:lumOff val="40000"/>
            </a:schemeClr>
          </a:solidFill>
        </p:spPr>
        <p:txBody>
          <a:bodyPr wrap="square" rtlCol="0">
            <a:spAutoFit/>
          </a:bodyPr>
          <a:lstStyle/>
          <a:p>
            <a:pPr algn="ctr"/>
            <a:r>
              <a:rPr lang="fr-FR" b="1" dirty="0">
                <a:solidFill>
                  <a:schemeClr val="bg1"/>
                </a:solidFill>
                <a:latin typeface="+mj-lt"/>
              </a:rPr>
              <a:t>Version employeur</a:t>
            </a:r>
            <a:endParaRPr lang="fr-NC" b="1" dirty="0">
              <a:solidFill>
                <a:schemeClr val="bg1"/>
              </a:solidFill>
              <a:latin typeface="+mj-lt"/>
            </a:endParaRPr>
          </a:p>
        </p:txBody>
      </p:sp>
      <p:sp>
        <p:nvSpPr>
          <p:cNvPr id="9" name="ZoneTexte 8">
            <a:extLst>
              <a:ext uri="{FF2B5EF4-FFF2-40B4-BE49-F238E27FC236}">
                <a16:creationId xmlns:a16="http://schemas.microsoft.com/office/drawing/2014/main" id="{3A83212C-86C7-49F5-9CB2-D281CEF2EE47}"/>
              </a:ext>
            </a:extLst>
          </p:cNvPr>
          <p:cNvSpPr txBox="1"/>
          <p:nvPr/>
        </p:nvSpPr>
        <p:spPr>
          <a:xfrm>
            <a:off x="8006099" y="1605948"/>
            <a:ext cx="2105580" cy="369332"/>
          </a:xfrm>
          <a:prstGeom prst="rect">
            <a:avLst/>
          </a:prstGeom>
          <a:solidFill>
            <a:srgbClr val="FF9966"/>
          </a:solidFill>
        </p:spPr>
        <p:txBody>
          <a:bodyPr wrap="square" rtlCol="0">
            <a:spAutoFit/>
          </a:bodyPr>
          <a:lstStyle/>
          <a:p>
            <a:pPr algn="ctr"/>
            <a:r>
              <a:rPr lang="fr-FR" b="1" dirty="0">
                <a:solidFill>
                  <a:schemeClr val="bg1"/>
                </a:solidFill>
                <a:latin typeface="+mj-lt"/>
              </a:rPr>
              <a:t>Version salarié(e)</a:t>
            </a:r>
            <a:endParaRPr lang="fr-NC" b="1" dirty="0">
              <a:solidFill>
                <a:schemeClr val="bg1"/>
              </a:solidFill>
              <a:latin typeface="+mj-lt"/>
            </a:endParaRPr>
          </a:p>
        </p:txBody>
      </p:sp>
      <p:sp>
        <p:nvSpPr>
          <p:cNvPr id="12" name="ZoneTexte 11">
            <a:extLst>
              <a:ext uri="{FF2B5EF4-FFF2-40B4-BE49-F238E27FC236}">
                <a16:creationId xmlns:a16="http://schemas.microsoft.com/office/drawing/2014/main" id="{3C9D7801-95B5-41A2-A4EE-E238A3DC45FE}"/>
              </a:ext>
            </a:extLst>
          </p:cNvPr>
          <p:cNvSpPr txBox="1"/>
          <p:nvPr/>
        </p:nvSpPr>
        <p:spPr>
          <a:xfrm>
            <a:off x="638174" y="4969496"/>
            <a:ext cx="11068155" cy="1723549"/>
          </a:xfrm>
          <a:prstGeom prst="rect">
            <a:avLst/>
          </a:prstGeom>
          <a:noFill/>
        </p:spPr>
        <p:txBody>
          <a:bodyPr wrap="square" rtlCol="0">
            <a:spAutoFit/>
          </a:bodyPr>
          <a:lstStyle/>
          <a:p>
            <a:pPr algn="just"/>
            <a:r>
              <a:rPr lang="fr-FR" sz="1400" dirty="0">
                <a:latin typeface="+mj-lt"/>
              </a:rPr>
              <a:t>Dans la grande majorité des cas, </a:t>
            </a:r>
            <a:r>
              <a:rPr lang="fr-FR" sz="1400" b="1" dirty="0">
                <a:solidFill>
                  <a:schemeClr val="accent1"/>
                </a:solidFill>
                <a:latin typeface="+mj-lt"/>
              </a:rPr>
              <a:t>les employeurs restent à l’initiative de l’inscription des salarié(e)s à la formation </a:t>
            </a:r>
            <a:r>
              <a:rPr lang="fr-FR" sz="1400" dirty="0">
                <a:latin typeface="+mj-lt"/>
              </a:rPr>
              <a:t>que ce soit seuls ou en concertation avec les salariés : 86% des cas dans la version employeur, 78% des cas d’après les salarié(e)s. </a:t>
            </a:r>
          </a:p>
          <a:p>
            <a:pPr algn="just"/>
            <a:endParaRPr lang="fr-FR" sz="800" dirty="0">
              <a:latin typeface="+mj-lt"/>
            </a:endParaRPr>
          </a:p>
          <a:p>
            <a:pPr algn="just"/>
            <a:r>
              <a:rPr lang="fr-FR" sz="1400" dirty="0">
                <a:latin typeface="+mj-lt"/>
              </a:rPr>
              <a:t>Cependant </a:t>
            </a:r>
            <a:r>
              <a:rPr lang="fr-FR" sz="1400" b="1" dirty="0">
                <a:solidFill>
                  <a:schemeClr val="accent1"/>
                </a:solidFill>
                <a:latin typeface="+mj-lt"/>
              </a:rPr>
              <a:t>que l’implication des salarié(e)s progresse sur ce point depuis la première séquence d’évaluation à froid en mars 2020 </a:t>
            </a:r>
            <a:r>
              <a:rPr lang="fr-FR" sz="1400" dirty="0">
                <a:latin typeface="+mj-lt"/>
              </a:rPr>
              <a:t>: </a:t>
            </a:r>
          </a:p>
          <a:p>
            <a:pPr marL="285750" indent="-285750" algn="just">
              <a:buFont typeface="Wingdings" panose="05000000000000000000" pitchFamily="2" charset="2"/>
              <a:buChar char="§"/>
            </a:pPr>
            <a:r>
              <a:rPr lang="fr-FR" sz="1400" dirty="0">
                <a:latin typeface="+mj-lt"/>
              </a:rPr>
              <a:t>Côté employeur, ils étaient seulement 27% à déclarer en 2020 que l’inscription à la formation était une initiative conjointe avec leur salarié(e) contre 55% dans les versions 2023 et 2024 de l’étude d’impact.</a:t>
            </a:r>
          </a:p>
          <a:p>
            <a:pPr marL="285750" indent="-285750" algn="just">
              <a:buFont typeface="Wingdings" panose="05000000000000000000" pitchFamily="2" charset="2"/>
              <a:buChar char="§"/>
            </a:pPr>
            <a:r>
              <a:rPr lang="fr-FR" sz="1400" dirty="0">
                <a:latin typeface="+mj-lt"/>
              </a:rPr>
              <a:t>Côté salarié(e), la perception de leur implication dans l’inscription à la formation progresse : 39% déclaraient être à l’initiative de l’inscription à la formation que ce soit seul ou en concertation avec l’employeur, contre 71% dans la version 2024 de l’étude. </a:t>
            </a:r>
            <a:endParaRPr lang="fr-NC" sz="1400" dirty="0">
              <a:latin typeface="+mj-lt"/>
            </a:endParaRPr>
          </a:p>
        </p:txBody>
      </p:sp>
      <p:sp>
        <p:nvSpPr>
          <p:cNvPr id="5" name="ZoneTexte 4">
            <a:extLst>
              <a:ext uri="{FF2B5EF4-FFF2-40B4-BE49-F238E27FC236}">
                <a16:creationId xmlns:a16="http://schemas.microsoft.com/office/drawing/2014/main" id="{A6EF1B4B-7FE0-49F1-9F00-93BED2CDDF52}"/>
              </a:ext>
            </a:extLst>
          </p:cNvPr>
          <p:cNvSpPr txBox="1"/>
          <p:nvPr/>
        </p:nvSpPr>
        <p:spPr>
          <a:xfrm>
            <a:off x="638175" y="1032083"/>
            <a:ext cx="4152601" cy="276999"/>
          </a:xfrm>
          <a:prstGeom prst="rect">
            <a:avLst/>
          </a:prstGeom>
          <a:noFill/>
        </p:spPr>
        <p:txBody>
          <a:bodyPr wrap="square" rtlCol="0">
            <a:spAutoFit/>
          </a:bodyPr>
          <a:lstStyle/>
          <a:p>
            <a:r>
              <a:rPr lang="fr-FR" sz="1200" i="1"/>
              <a:t>Q- Qui était à l’initiative de cette formation?- Choix multiples</a:t>
            </a:r>
            <a:endParaRPr lang="fr-NC" sz="1200" i="1"/>
          </a:p>
        </p:txBody>
      </p:sp>
      <p:cxnSp>
        <p:nvCxnSpPr>
          <p:cNvPr id="8" name="Connecteur droit 7">
            <a:extLst>
              <a:ext uri="{FF2B5EF4-FFF2-40B4-BE49-F238E27FC236}">
                <a16:creationId xmlns:a16="http://schemas.microsoft.com/office/drawing/2014/main" id="{B177CA89-1CE9-4174-A076-B8E9C69D7309}"/>
              </a:ext>
            </a:extLst>
          </p:cNvPr>
          <p:cNvCxnSpPr/>
          <p:nvPr/>
        </p:nvCxnSpPr>
        <p:spPr>
          <a:xfrm>
            <a:off x="152401" y="57004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11" name="Image 10">
            <a:extLst>
              <a:ext uri="{FF2B5EF4-FFF2-40B4-BE49-F238E27FC236}">
                <a16:creationId xmlns:a16="http://schemas.microsoft.com/office/drawing/2014/main" id="{E6ACBFBA-2D7C-2262-9024-05AD98FC1B9B}"/>
              </a:ext>
            </a:extLst>
          </p:cNvPr>
          <p:cNvPicPr>
            <a:picLocks noChangeAspect="1"/>
          </p:cNvPicPr>
          <p:nvPr/>
        </p:nvPicPr>
        <p:blipFill>
          <a:blip r:embed="rId2"/>
          <a:stretch>
            <a:fillRect/>
          </a:stretch>
        </p:blipFill>
        <p:spPr>
          <a:xfrm>
            <a:off x="539013" y="2084597"/>
            <a:ext cx="4944285" cy="2773920"/>
          </a:xfrm>
          <a:prstGeom prst="rect">
            <a:avLst/>
          </a:prstGeom>
        </p:spPr>
      </p:pic>
      <p:pic>
        <p:nvPicPr>
          <p:cNvPr id="13" name="Image 12">
            <a:extLst>
              <a:ext uri="{FF2B5EF4-FFF2-40B4-BE49-F238E27FC236}">
                <a16:creationId xmlns:a16="http://schemas.microsoft.com/office/drawing/2014/main" id="{DAB47FCF-3003-98D7-0D0E-AAF26CC220F6}"/>
              </a:ext>
            </a:extLst>
          </p:cNvPr>
          <p:cNvPicPr>
            <a:picLocks noChangeAspect="1"/>
          </p:cNvPicPr>
          <p:nvPr/>
        </p:nvPicPr>
        <p:blipFill>
          <a:blip r:embed="rId3"/>
          <a:stretch>
            <a:fillRect/>
          </a:stretch>
        </p:blipFill>
        <p:spPr>
          <a:xfrm>
            <a:off x="6708704" y="2170262"/>
            <a:ext cx="4645096" cy="2643716"/>
          </a:xfrm>
          <a:prstGeom prst="rect">
            <a:avLst/>
          </a:prstGeom>
        </p:spPr>
      </p:pic>
    </p:spTree>
    <p:extLst>
      <p:ext uri="{BB962C8B-B14F-4D97-AF65-F5344CB8AC3E}">
        <p14:creationId xmlns:p14="http://schemas.microsoft.com/office/powerpoint/2010/main" val="3864347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0" y="4862"/>
            <a:ext cx="8052380" cy="461665"/>
          </a:xfrm>
          <a:prstGeom prst="rect">
            <a:avLst/>
          </a:prstGeom>
          <a:noFill/>
          <a:ln>
            <a:noFill/>
            <a:prstDash val="sysDot"/>
          </a:ln>
        </p:spPr>
        <p:txBody>
          <a:bodyPr wrap="square" rtlCol="0">
            <a:spAutoFit/>
          </a:bodyPr>
          <a:lstStyle/>
          <a:p>
            <a:r>
              <a:rPr lang="fr-FR" sz="2400" b="1">
                <a:solidFill>
                  <a:schemeClr val="accent1"/>
                </a:solidFill>
                <a:latin typeface="+mj-lt"/>
              </a:rPr>
              <a:t>Perception de l’adaptation de la formation</a:t>
            </a:r>
            <a:endParaRPr lang="fr-NC" sz="2400" b="1">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48</a:t>
            </a:fld>
            <a:endParaRPr lang="fr-NC"/>
          </a:p>
        </p:txBody>
      </p:sp>
      <p:sp>
        <p:nvSpPr>
          <p:cNvPr id="4" name="ZoneTexte 3">
            <a:extLst>
              <a:ext uri="{FF2B5EF4-FFF2-40B4-BE49-F238E27FC236}">
                <a16:creationId xmlns:a16="http://schemas.microsoft.com/office/drawing/2014/main" id="{025610C1-31F7-49A7-A919-18B57B66E055}"/>
              </a:ext>
            </a:extLst>
          </p:cNvPr>
          <p:cNvSpPr txBox="1"/>
          <p:nvPr/>
        </p:nvSpPr>
        <p:spPr>
          <a:xfrm>
            <a:off x="1776369" y="1971698"/>
            <a:ext cx="2105580" cy="369332"/>
          </a:xfrm>
          <a:prstGeom prst="rect">
            <a:avLst/>
          </a:prstGeom>
          <a:solidFill>
            <a:schemeClr val="accent6">
              <a:lumMod val="60000"/>
              <a:lumOff val="40000"/>
            </a:schemeClr>
          </a:solidFill>
        </p:spPr>
        <p:txBody>
          <a:bodyPr wrap="square" rtlCol="0">
            <a:spAutoFit/>
          </a:bodyPr>
          <a:lstStyle/>
          <a:p>
            <a:pPr algn="ctr"/>
            <a:r>
              <a:rPr lang="fr-FR" b="1">
                <a:solidFill>
                  <a:schemeClr val="bg1"/>
                </a:solidFill>
                <a:latin typeface="+mj-lt"/>
              </a:rPr>
              <a:t>Version employeur</a:t>
            </a:r>
            <a:endParaRPr lang="fr-NC" b="1">
              <a:solidFill>
                <a:schemeClr val="bg1"/>
              </a:solidFill>
              <a:latin typeface="+mj-lt"/>
            </a:endParaRPr>
          </a:p>
        </p:txBody>
      </p:sp>
      <p:sp>
        <p:nvSpPr>
          <p:cNvPr id="9" name="ZoneTexte 8">
            <a:extLst>
              <a:ext uri="{FF2B5EF4-FFF2-40B4-BE49-F238E27FC236}">
                <a16:creationId xmlns:a16="http://schemas.microsoft.com/office/drawing/2014/main" id="{3A83212C-86C7-49F5-9CB2-D281CEF2EE47}"/>
              </a:ext>
            </a:extLst>
          </p:cNvPr>
          <p:cNvSpPr txBox="1"/>
          <p:nvPr/>
        </p:nvSpPr>
        <p:spPr>
          <a:xfrm>
            <a:off x="8145444" y="2016115"/>
            <a:ext cx="2105580" cy="369332"/>
          </a:xfrm>
          <a:prstGeom prst="rect">
            <a:avLst/>
          </a:prstGeom>
          <a:solidFill>
            <a:srgbClr val="FF9966"/>
          </a:solidFill>
        </p:spPr>
        <p:txBody>
          <a:bodyPr wrap="square" rtlCol="0">
            <a:spAutoFit/>
          </a:bodyPr>
          <a:lstStyle/>
          <a:p>
            <a:pPr algn="ctr"/>
            <a:r>
              <a:rPr lang="fr-FR" b="1" dirty="0">
                <a:solidFill>
                  <a:schemeClr val="bg1"/>
                </a:solidFill>
                <a:latin typeface="+mj-lt"/>
              </a:rPr>
              <a:t>Version salarié(e)</a:t>
            </a:r>
            <a:endParaRPr lang="fr-NC" b="1" dirty="0">
              <a:solidFill>
                <a:schemeClr val="bg1"/>
              </a:solidFill>
              <a:latin typeface="+mj-lt"/>
            </a:endParaRPr>
          </a:p>
        </p:txBody>
      </p:sp>
      <p:sp>
        <p:nvSpPr>
          <p:cNvPr id="5" name="ZoneTexte 4">
            <a:extLst>
              <a:ext uri="{FF2B5EF4-FFF2-40B4-BE49-F238E27FC236}">
                <a16:creationId xmlns:a16="http://schemas.microsoft.com/office/drawing/2014/main" id="{D8F99729-661D-453A-BF3E-3BDC623E694A}"/>
              </a:ext>
            </a:extLst>
          </p:cNvPr>
          <p:cNvSpPr txBox="1"/>
          <p:nvPr/>
        </p:nvSpPr>
        <p:spPr>
          <a:xfrm>
            <a:off x="410548" y="674900"/>
            <a:ext cx="11230251" cy="584775"/>
          </a:xfrm>
          <a:prstGeom prst="rect">
            <a:avLst/>
          </a:prstGeom>
          <a:noFill/>
        </p:spPr>
        <p:txBody>
          <a:bodyPr wrap="square" rtlCol="0">
            <a:spAutoFit/>
          </a:bodyPr>
          <a:lstStyle/>
          <a:p>
            <a:pPr algn="just"/>
            <a:r>
              <a:rPr lang="fr-FR" sz="1600" b="1" dirty="0">
                <a:solidFill>
                  <a:schemeClr val="accent1"/>
                </a:solidFill>
                <a:latin typeface="+mj-lt"/>
              </a:rPr>
              <a:t>83% des employeurs ont considéré que la formation était adaptée aux besoins de leur salarié(e)</a:t>
            </a:r>
            <a:r>
              <a:rPr lang="fr-FR" sz="1600" b="1" dirty="0">
                <a:latin typeface="+mj-lt"/>
              </a:rPr>
              <a:t> </a:t>
            </a:r>
            <a:r>
              <a:rPr lang="fr-FR" sz="1600" dirty="0">
                <a:latin typeface="+mj-lt"/>
              </a:rPr>
              <a:t>(contre 78% dans la version 2023 de l’étude), un taux qui reste inférieur aux perceptions des salarié(e)s (92%). </a:t>
            </a:r>
          </a:p>
        </p:txBody>
      </p:sp>
      <p:sp>
        <p:nvSpPr>
          <p:cNvPr id="7" name="ZoneTexte 6">
            <a:extLst>
              <a:ext uri="{FF2B5EF4-FFF2-40B4-BE49-F238E27FC236}">
                <a16:creationId xmlns:a16="http://schemas.microsoft.com/office/drawing/2014/main" id="{0CF090EF-829F-42DA-836A-2C8ABEFC21AE}"/>
              </a:ext>
            </a:extLst>
          </p:cNvPr>
          <p:cNvSpPr txBox="1"/>
          <p:nvPr/>
        </p:nvSpPr>
        <p:spPr>
          <a:xfrm>
            <a:off x="230508" y="4172698"/>
            <a:ext cx="11730983" cy="1938992"/>
          </a:xfrm>
          <a:prstGeom prst="rect">
            <a:avLst/>
          </a:prstGeom>
          <a:noFill/>
        </p:spPr>
        <p:txBody>
          <a:bodyPr wrap="square" rtlCol="0">
            <a:spAutoFit/>
          </a:bodyPr>
          <a:lstStyle/>
          <a:p>
            <a:pPr algn="just"/>
            <a:r>
              <a:rPr lang="fr-FR" sz="1200" dirty="0">
                <a:solidFill>
                  <a:schemeClr val="accent6"/>
                </a:solidFill>
                <a:latin typeface="+mj-lt"/>
              </a:rPr>
              <a:t>Côté employeur:</a:t>
            </a:r>
          </a:p>
          <a:p>
            <a:pPr marL="285750" indent="-285750" algn="just">
              <a:buFont typeface="Wingdings" panose="05000000000000000000" pitchFamily="2" charset="2"/>
              <a:buChar char="§"/>
            </a:pPr>
            <a:r>
              <a:rPr lang="fr-FR" sz="1200" dirty="0">
                <a:latin typeface="+mj-lt"/>
              </a:rPr>
              <a:t>49% des répondants ont estimé qu’une formation complémentaire était nécessaire (contre 36% dans la version 2023 de l’étude). Certains secteurs ont évoqué cette nécessité de façon un peu plus marquée : en particulier les acteurs de la filière viande (82% des répondants) et du projet </a:t>
            </a:r>
            <a:r>
              <a:rPr lang="fr-FR" sz="1200" dirty="0" err="1">
                <a:latin typeface="+mj-lt"/>
              </a:rPr>
              <a:t>Karuia</a:t>
            </a:r>
            <a:r>
              <a:rPr lang="fr-FR" sz="1200" dirty="0">
                <a:latin typeface="+mj-lt"/>
              </a:rPr>
              <a:t> (entre 60 et 70% selon les formations visées). </a:t>
            </a:r>
          </a:p>
          <a:p>
            <a:pPr marL="285750" indent="-285750" algn="just">
              <a:buFont typeface="Wingdings" panose="05000000000000000000" pitchFamily="2" charset="2"/>
              <a:buChar char="§"/>
            </a:pPr>
            <a:r>
              <a:rPr lang="fr-FR" sz="1200" dirty="0">
                <a:latin typeface="+mj-lt"/>
              </a:rPr>
              <a:t>68% de ces répondants (169) ont identifié un besoin en compétences complémentaires. Un taux très largement en progression par rapport à la première étude menée en 2021 où seuls 33% avaient identifié les besoins de compétences complémentaires. </a:t>
            </a:r>
          </a:p>
          <a:p>
            <a:pPr algn="just"/>
            <a:r>
              <a:rPr lang="fr-FR" sz="1200" dirty="0">
                <a:solidFill>
                  <a:schemeClr val="accent2"/>
                </a:solidFill>
                <a:latin typeface="+mj-lt"/>
              </a:rPr>
              <a:t>Côté salarié(e): </a:t>
            </a:r>
          </a:p>
          <a:p>
            <a:pPr marL="285750" indent="-285750" algn="just">
              <a:buFont typeface="Wingdings" panose="05000000000000000000" pitchFamily="2" charset="2"/>
              <a:buChar char="§"/>
            </a:pPr>
            <a:r>
              <a:rPr lang="fr-FR" sz="1200" dirty="0">
                <a:latin typeface="+mj-lt"/>
              </a:rPr>
              <a:t>366 stagiaires ont estimé qu’une formation complémentaire était nécessaire, soit 46% des répondants (contre 39 % dans la version 2023 de l’étude). Parmi eux, 287 répondants ont identifié des compétences à développer, soit 78%.</a:t>
            </a:r>
            <a:endParaRPr lang="fr-NC" sz="1200" dirty="0">
              <a:latin typeface="+mj-lt"/>
            </a:endParaRPr>
          </a:p>
          <a:p>
            <a:pPr marL="285750" indent="-285750" algn="just">
              <a:buFont typeface="Wingdings" panose="05000000000000000000" pitchFamily="2" charset="2"/>
              <a:buChar char="§"/>
            </a:pPr>
            <a:r>
              <a:rPr lang="fr-FR" sz="1200" dirty="0">
                <a:latin typeface="+mj-lt"/>
              </a:rPr>
              <a:t>On n’observe pas de différence significative selon les actions de formation, à l'exception des participants à CAPITAINE 200 qui ont été proportionnellement plus nombreux à estimer qu’une formation complémentaire était nécessaire (58%). </a:t>
            </a:r>
          </a:p>
        </p:txBody>
      </p:sp>
      <p:sp>
        <p:nvSpPr>
          <p:cNvPr id="8" name="ZoneTexte 7">
            <a:extLst>
              <a:ext uri="{FF2B5EF4-FFF2-40B4-BE49-F238E27FC236}">
                <a16:creationId xmlns:a16="http://schemas.microsoft.com/office/drawing/2014/main" id="{98285F18-928C-4652-8675-A61B24C950F5}"/>
              </a:ext>
            </a:extLst>
          </p:cNvPr>
          <p:cNvSpPr txBox="1"/>
          <p:nvPr/>
        </p:nvSpPr>
        <p:spPr>
          <a:xfrm>
            <a:off x="410548" y="1328022"/>
            <a:ext cx="11600990" cy="461665"/>
          </a:xfrm>
          <a:prstGeom prst="rect">
            <a:avLst/>
          </a:prstGeom>
          <a:solidFill>
            <a:schemeClr val="bg2"/>
          </a:solidFill>
        </p:spPr>
        <p:txBody>
          <a:bodyPr wrap="square" rtlCol="0">
            <a:spAutoFit/>
          </a:bodyPr>
          <a:lstStyle/>
          <a:p>
            <a:pPr algn="just"/>
            <a:r>
              <a:rPr lang="fr-FR" sz="1200" i="1" dirty="0">
                <a:latin typeface="+mj-lt"/>
              </a:rPr>
              <a:t>(Q- Avec le recul, pensez-vous que la formation était adaptée aux besoins de votre salarié/ à vos besoins?/ puis pensez-vous qu’une formation complémentaire soit nécessaire pour atteindre les objectifs/ si oui sur quelles compétences?)</a:t>
            </a:r>
            <a:endParaRPr lang="fr-NC" sz="1200" i="1" dirty="0">
              <a:latin typeface="+mj-lt"/>
            </a:endParaRPr>
          </a:p>
        </p:txBody>
      </p:sp>
      <p:cxnSp>
        <p:nvCxnSpPr>
          <p:cNvPr id="10" name="Connecteur droit 9">
            <a:extLst>
              <a:ext uri="{FF2B5EF4-FFF2-40B4-BE49-F238E27FC236}">
                <a16:creationId xmlns:a16="http://schemas.microsoft.com/office/drawing/2014/main" id="{688BD8C7-447E-5CA3-07B1-C2625B3C2264}"/>
              </a:ext>
            </a:extLst>
          </p:cNvPr>
          <p:cNvCxnSpPr/>
          <p:nvPr/>
        </p:nvCxnSpPr>
        <p:spPr>
          <a:xfrm>
            <a:off x="150326" y="525938"/>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13" name="Image 12">
            <a:extLst>
              <a:ext uri="{FF2B5EF4-FFF2-40B4-BE49-F238E27FC236}">
                <a16:creationId xmlns:a16="http://schemas.microsoft.com/office/drawing/2014/main" id="{325FF846-90EE-C6A0-7AD8-2AAFF3B3C22C}"/>
              </a:ext>
            </a:extLst>
          </p:cNvPr>
          <p:cNvPicPr>
            <a:picLocks noChangeAspect="1"/>
          </p:cNvPicPr>
          <p:nvPr/>
        </p:nvPicPr>
        <p:blipFill>
          <a:blip r:embed="rId3"/>
          <a:stretch>
            <a:fillRect/>
          </a:stretch>
        </p:blipFill>
        <p:spPr>
          <a:xfrm>
            <a:off x="280555" y="2477239"/>
            <a:ext cx="5588318" cy="1621677"/>
          </a:xfrm>
          <a:prstGeom prst="rect">
            <a:avLst/>
          </a:prstGeom>
        </p:spPr>
      </p:pic>
      <p:pic>
        <p:nvPicPr>
          <p:cNvPr id="14" name="Image 13">
            <a:extLst>
              <a:ext uri="{FF2B5EF4-FFF2-40B4-BE49-F238E27FC236}">
                <a16:creationId xmlns:a16="http://schemas.microsoft.com/office/drawing/2014/main" id="{33DE3402-E572-D73C-4C9A-A189FFE6E623}"/>
              </a:ext>
            </a:extLst>
          </p:cNvPr>
          <p:cNvPicPr>
            <a:picLocks noChangeAspect="1"/>
          </p:cNvPicPr>
          <p:nvPr/>
        </p:nvPicPr>
        <p:blipFill>
          <a:blip r:embed="rId4"/>
          <a:stretch>
            <a:fillRect/>
          </a:stretch>
        </p:blipFill>
        <p:spPr>
          <a:xfrm>
            <a:off x="6409978" y="2468234"/>
            <a:ext cx="5230821" cy="1621677"/>
          </a:xfrm>
          <a:prstGeom prst="rect">
            <a:avLst/>
          </a:prstGeom>
        </p:spPr>
      </p:pic>
      <p:sp>
        <p:nvSpPr>
          <p:cNvPr id="15" name="ZoneTexte 14">
            <a:extLst>
              <a:ext uri="{FF2B5EF4-FFF2-40B4-BE49-F238E27FC236}">
                <a16:creationId xmlns:a16="http://schemas.microsoft.com/office/drawing/2014/main" id="{FD34C6E9-DE59-F353-9541-AB4460981153}"/>
              </a:ext>
            </a:extLst>
          </p:cNvPr>
          <p:cNvSpPr txBox="1"/>
          <p:nvPr/>
        </p:nvSpPr>
        <p:spPr>
          <a:xfrm>
            <a:off x="952699" y="6127502"/>
            <a:ext cx="10952568" cy="646331"/>
          </a:xfrm>
          <a:prstGeom prst="rect">
            <a:avLst/>
          </a:prstGeom>
          <a:noFill/>
          <a:ln>
            <a:solidFill>
              <a:schemeClr val="accent2"/>
            </a:solidFill>
          </a:ln>
        </p:spPr>
        <p:txBody>
          <a:bodyPr wrap="square" rtlCol="0">
            <a:spAutoFit/>
          </a:bodyPr>
          <a:lstStyle/>
          <a:p>
            <a:r>
              <a:rPr lang="fr-FR" sz="1200" b="1" dirty="0">
                <a:latin typeface="+mj-lt"/>
              </a:rPr>
              <a:t>A noter : </a:t>
            </a:r>
            <a:r>
              <a:rPr lang="fr-FR" sz="1200" dirty="0">
                <a:latin typeface="+mj-lt"/>
              </a:rPr>
              <a:t>les employeurs sont plus nombreux au fil des études d’impact à considérer que la formation était adaptée aux besoins de l’entreprise, et dans le même temps, ils sont sensiblement plus nombreux à solliciter une formation complémentaire et à identifier le besoin en compétences, tout comme les salarié(e)s. Cela semble attester d’une évolution des pratiques et de l’appétence à la formation professionnelle.</a:t>
            </a:r>
          </a:p>
        </p:txBody>
      </p:sp>
      <p:pic>
        <p:nvPicPr>
          <p:cNvPr id="17" name="Graphique 16" descr="Ampoule et engrenage avec un remplissage uni">
            <a:extLst>
              <a:ext uri="{FF2B5EF4-FFF2-40B4-BE49-F238E27FC236}">
                <a16:creationId xmlns:a16="http://schemas.microsoft.com/office/drawing/2014/main" id="{A0513521-9E8C-C89D-306B-0094A28BE3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733" y="6127502"/>
            <a:ext cx="612375" cy="612375"/>
          </a:xfrm>
          <a:prstGeom prst="rect">
            <a:avLst/>
          </a:prstGeom>
        </p:spPr>
      </p:pic>
    </p:spTree>
    <p:extLst>
      <p:ext uri="{BB962C8B-B14F-4D97-AF65-F5344CB8AC3E}">
        <p14:creationId xmlns:p14="http://schemas.microsoft.com/office/powerpoint/2010/main" val="304101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105614" y="184818"/>
            <a:ext cx="10123607" cy="461665"/>
          </a:xfrm>
          <a:prstGeom prst="rect">
            <a:avLst/>
          </a:prstGeom>
          <a:noFill/>
          <a:ln>
            <a:noFill/>
            <a:prstDash val="sysDot"/>
          </a:ln>
        </p:spPr>
        <p:txBody>
          <a:bodyPr wrap="square" rtlCol="0">
            <a:spAutoFit/>
          </a:bodyPr>
          <a:lstStyle/>
          <a:p>
            <a:r>
              <a:rPr lang="fr-FR" sz="2400" b="1" dirty="0">
                <a:solidFill>
                  <a:schemeClr val="accent1"/>
                </a:solidFill>
                <a:latin typeface="+mj-lt"/>
              </a:rPr>
              <a:t>Un taux de maintien des compétences dans l’entreprise qui avoisine les 90%</a:t>
            </a:r>
            <a:endParaRPr lang="fr-NC" sz="2400" b="1" dirty="0">
              <a:solidFill>
                <a:schemeClr val="accent1"/>
              </a:solidFill>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49</a:t>
            </a:fld>
            <a:endParaRPr lang="fr-NC"/>
          </a:p>
        </p:txBody>
      </p:sp>
      <p:sp>
        <p:nvSpPr>
          <p:cNvPr id="4" name="ZoneTexte 3">
            <a:extLst>
              <a:ext uri="{FF2B5EF4-FFF2-40B4-BE49-F238E27FC236}">
                <a16:creationId xmlns:a16="http://schemas.microsoft.com/office/drawing/2014/main" id="{025610C1-31F7-49A7-A919-18B57B66E055}"/>
              </a:ext>
            </a:extLst>
          </p:cNvPr>
          <p:cNvSpPr txBox="1"/>
          <p:nvPr/>
        </p:nvSpPr>
        <p:spPr>
          <a:xfrm>
            <a:off x="1786902" y="1283051"/>
            <a:ext cx="2105580" cy="369332"/>
          </a:xfrm>
          <a:prstGeom prst="rect">
            <a:avLst/>
          </a:prstGeom>
          <a:solidFill>
            <a:schemeClr val="accent6">
              <a:lumMod val="60000"/>
              <a:lumOff val="40000"/>
            </a:schemeClr>
          </a:solidFill>
        </p:spPr>
        <p:txBody>
          <a:bodyPr wrap="square" rtlCol="0">
            <a:spAutoFit/>
          </a:bodyPr>
          <a:lstStyle/>
          <a:p>
            <a:pPr algn="ctr"/>
            <a:r>
              <a:rPr lang="fr-FR" b="1">
                <a:solidFill>
                  <a:schemeClr val="bg1"/>
                </a:solidFill>
                <a:latin typeface="+mj-lt"/>
              </a:rPr>
              <a:t>Version employeur</a:t>
            </a:r>
            <a:endParaRPr lang="fr-NC" b="1">
              <a:solidFill>
                <a:schemeClr val="bg1"/>
              </a:solidFill>
              <a:latin typeface="+mj-lt"/>
            </a:endParaRPr>
          </a:p>
        </p:txBody>
      </p:sp>
      <p:sp>
        <p:nvSpPr>
          <p:cNvPr id="9" name="ZoneTexte 8">
            <a:extLst>
              <a:ext uri="{FF2B5EF4-FFF2-40B4-BE49-F238E27FC236}">
                <a16:creationId xmlns:a16="http://schemas.microsoft.com/office/drawing/2014/main" id="{3A83212C-86C7-49F5-9CB2-D281CEF2EE47}"/>
              </a:ext>
            </a:extLst>
          </p:cNvPr>
          <p:cNvSpPr txBox="1"/>
          <p:nvPr/>
        </p:nvSpPr>
        <p:spPr>
          <a:xfrm>
            <a:off x="8299519" y="1275371"/>
            <a:ext cx="2105580" cy="369332"/>
          </a:xfrm>
          <a:prstGeom prst="rect">
            <a:avLst/>
          </a:prstGeom>
          <a:solidFill>
            <a:srgbClr val="FF9966"/>
          </a:solidFill>
        </p:spPr>
        <p:txBody>
          <a:bodyPr wrap="square" rtlCol="0">
            <a:spAutoFit/>
          </a:bodyPr>
          <a:lstStyle/>
          <a:p>
            <a:pPr algn="ctr"/>
            <a:r>
              <a:rPr lang="fr-FR" b="1" dirty="0">
                <a:solidFill>
                  <a:schemeClr val="bg1"/>
                </a:solidFill>
                <a:latin typeface="+mj-lt"/>
              </a:rPr>
              <a:t>Version salarié(e)</a:t>
            </a:r>
            <a:endParaRPr lang="fr-NC" b="1" dirty="0">
              <a:solidFill>
                <a:schemeClr val="bg1"/>
              </a:solidFill>
              <a:latin typeface="+mj-lt"/>
            </a:endParaRPr>
          </a:p>
        </p:txBody>
      </p:sp>
      <p:sp>
        <p:nvSpPr>
          <p:cNvPr id="5" name="ZoneTexte 4">
            <a:extLst>
              <a:ext uri="{FF2B5EF4-FFF2-40B4-BE49-F238E27FC236}">
                <a16:creationId xmlns:a16="http://schemas.microsoft.com/office/drawing/2014/main" id="{85C4BDA1-57FE-4350-8F86-A127B7A11EAC}"/>
              </a:ext>
            </a:extLst>
          </p:cNvPr>
          <p:cNvSpPr txBox="1"/>
          <p:nvPr/>
        </p:nvSpPr>
        <p:spPr>
          <a:xfrm>
            <a:off x="638175" y="5153917"/>
            <a:ext cx="11087100" cy="1384995"/>
          </a:xfrm>
          <a:prstGeom prst="rect">
            <a:avLst/>
          </a:prstGeom>
          <a:noFill/>
        </p:spPr>
        <p:txBody>
          <a:bodyPr wrap="square" rtlCol="0">
            <a:spAutoFit/>
          </a:bodyPr>
          <a:lstStyle/>
          <a:p>
            <a:pPr algn="just"/>
            <a:r>
              <a:rPr lang="fr-FR" sz="1400" dirty="0">
                <a:latin typeface="+mj-lt"/>
              </a:rPr>
              <a:t>Dans </a:t>
            </a:r>
            <a:r>
              <a:rPr lang="fr-FR" sz="1400" b="1" dirty="0">
                <a:solidFill>
                  <a:schemeClr val="accent1"/>
                </a:solidFill>
                <a:latin typeface="+mj-lt"/>
              </a:rPr>
              <a:t>87% </a:t>
            </a:r>
            <a:r>
              <a:rPr lang="fr-FR" sz="1400" dirty="0">
                <a:latin typeface="+mj-lt"/>
              </a:rPr>
              <a:t>des cas, les </a:t>
            </a:r>
            <a:r>
              <a:rPr lang="fr-FR" sz="1400" b="1" dirty="0">
                <a:solidFill>
                  <a:schemeClr val="accent1"/>
                </a:solidFill>
                <a:latin typeface="+mj-lt"/>
              </a:rPr>
              <a:t>employeurs</a:t>
            </a:r>
            <a:r>
              <a:rPr lang="fr-FR" sz="1400" dirty="0">
                <a:latin typeface="+mj-lt"/>
              </a:rPr>
              <a:t> ont déclaré que les salarié(e)s qui avaient suivi l’action de formation étai(en)t toujours dans l’entreprise soit au même poste, soit sur un autre poste. Seuls les employeurs concernés par le projet relatif à la professionnalisation de la filière bois se démarquent avec près de 60% des salarié(e)s participant(e)s n’étant plus dans l’entreprise au moment de l’évaluation à froid.</a:t>
            </a:r>
          </a:p>
          <a:p>
            <a:pPr algn="just"/>
            <a:endParaRPr lang="fr-FR" sz="1400" dirty="0">
              <a:latin typeface="+mj-lt"/>
            </a:endParaRPr>
          </a:p>
          <a:p>
            <a:pPr algn="just"/>
            <a:r>
              <a:rPr lang="fr-FR" sz="1400" b="1" dirty="0">
                <a:solidFill>
                  <a:schemeClr val="accent1"/>
                </a:solidFill>
                <a:latin typeface="+mj-lt"/>
              </a:rPr>
              <a:t>Côté salarié(e)</a:t>
            </a:r>
            <a:r>
              <a:rPr lang="fr-FR" sz="1400" dirty="0">
                <a:solidFill>
                  <a:schemeClr val="accent1"/>
                </a:solidFill>
                <a:latin typeface="+mj-lt"/>
              </a:rPr>
              <a:t>, </a:t>
            </a:r>
            <a:r>
              <a:rPr lang="fr-FR" sz="1400" dirty="0">
                <a:latin typeface="+mj-lt"/>
              </a:rPr>
              <a:t>on observe des tendances similaires avec </a:t>
            </a:r>
            <a:r>
              <a:rPr lang="fr-FR" sz="1400" b="1" dirty="0">
                <a:solidFill>
                  <a:schemeClr val="accent1"/>
                </a:solidFill>
                <a:latin typeface="+mj-lt"/>
              </a:rPr>
              <a:t>90% des participant(e)s se déclarant toujours en poste </a:t>
            </a:r>
            <a:r>
              <a:rPr lang="fr-FR" sz="1400" dirty="0">
                <a:latin typeface="+mj-lt"/>
              </a:rPr>
              <a:t>dans la même entreprise. Seuls les répondants au projet CAPITAINE 200 se démarquent avec près de 25% des répondants ayant changé d’entreprise.</a:t>
            </a:r>
            <a:endParaRPr lang="fr-NC" sz="1400" dirty="0">
              <a:latin typeface="+mj-lt"/>
            </a:endParaRPr>
          </a:p>
        </p:txBody>
      </p:sp>
      <p:sp>
        <p:nvSpPr>
          <p:cNvPr id="7" name="ZoneTexte 6">
            <a:extLst>
              <a:ext uri="{FF2B5EF4-FFF2-40B4-BE49-F238E27FC236}">
                <a16:creationId xmlns:a16="http://schemas.microsoft.com/office/drawing/2014/main" id="{593E8BCF-DC55-4E6E-B165-B7557FE58654}"/>
              </a:ext>
            </a:extLst>
          </p:cNvPr>
          <p:cNvSpPr txBox="1"/>
          <p:nvPr/>
        </p:nvSpPr>
        <p:spPr>
          <a:xfrm>
            <a:off x="3157905" y="4766672"/>
            <a:ext cx="6375689" cy="276999"/>
          </a:xfrm>
          <a:prstGeom prst="rect">
            <a:avLst/>
          </a:prstGeom>
          <a:solidFill>
            <a:schemeClr val="bg1">
              <a:lumMod val="95000"/>
            </a:schemeClr>
          </a:solidFill>
        </p:spPr>
        <p:txBody>
          <a:bodyPr wrap="square" rtlCol="0">
            <a:spAutoFit/>
          </a:bodyPr>
          <a:lstStyle/>
          <a:p>
            <a:r>
              <a:rPr lang="fr-FR" sz="1200" i="1">
                <a:latin typeface="+mj-lt"/>
              </a:rPr>
              <a:t>Q- Quelle est la situation actuelle du stagiaire/ votre situation actuelle?-  question à choix multiples</a:t>
            </a:r>
            <a:endParaRPr lang="fr-NC" sz="1200" i="1">
              <a:latin typeface="+mj-lt"/>
            </a:endParaRPr>
          </a:p>
        </p:txBody>
      </p:sp>
      <p:cxnSp>
        <p:nvCxnSpPr>
          <p:cNvPr id="10" name="Connecteur droit 9">
            <a:extLst>
              <a:ext uri="{FF2B5EF4-FFF2-40B4-BE49-F238E27FC236}">
                <a16:creationId xmlns:a16="http://schemas.microsoft.com/office/drawing/2014/main" id="{090E0D50-AACE-B53E-5CA2-69B29B6DBF16}"/>
              </a:ext>
            </a:extLst>
          </p:cNvPr>
          <p:cNvCxnSpPr/>
          <p:nvPr/>
        </p:nvCxnSpPr>
        <p:spPr>
          <a:xfrm>
            <a:off x="289392" y="65812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11" name="Image 10">
            <a:extLst>
              <a:ext uri="{FF2B5EF4-FFF2-40B4-BE49-F238E27FC236}">
                <a16:creationId xmlns:a16="http://schemas.microsoft.com/office/drawing/2014/main" id="{9AF20430-B642-C429-F19C-E48887683F78}"/>
              </a:ext>
            </a:extLst>
          </p:cNvPr>
          <p:cNvPicPr>
            <a:picLocks noChangeAspect="1"/>
          </p:cNvPicPr>
          <p:nvPr/>
        </p:nvPicPr>
        <p:blipFill>
          <a:blip r:embed="rId2"/>
          <a:stretch>
            <a:fillRect/>
          </a:stretch>
        </p:blipFill>
        <p:spPr>
          <a:xfrm>
            <a:off x="788900" y="1830301"/>
            <a:ext cx="3833341" cy="2809665"/>
          </a:xfrm>
          <a:prstGeom prst="rect">
            <a:avLst/>
          </a:prstGeom>
        </p:spPr>
      </p:pic>
      <p:pic>
        <p:nvPicPr>
          <p:cNvPr id="14" name="Image 13">
            <a:extLst>
              <a:ext uri="{FF2B5EF4-FFF2-40B4-BE49-F238E27FC236}">
                <a16:creationId xmlns:a16="http://schemas.microsoft.com/office/drawing/2014/main" id="{64887598-3F4F-97ED-7C8A-8B8936712BCC}"/>
              </a:ext>
            </a:extLst>
          </p:cNvPr>
          <p:cNvPicPr>
            <a:picLocks noChangeAspect="1"/>
          </p:cNvPicPr>
          <p:nvPr/>
        </p:nvPicPr>
        <p:blipFill>
          <a:blip r:embed="rId3"/>
          <a:stretch>
            <a:fillRect/>
          </a:stretch>
        </p:blipFill>
        <p:spPr>
          <a:xfrm>
            <a:off x="6893851" y="1730347"/>
            <a:ext cx="4352921" cy="2981202"/>
          </a:xfrm>
          <a:prstGeom prst="rect">
            <a:avLst/>
          </a:prstGeom>
        </p:spPr>
      </p:pic>
    </p:spTree>
    <p:extLst>
      <p:ext uri="{BB962C8B-B14F-4D97-AF65-F5344CB8AC3E}">
        <p14:creationId xmlns:p14="http://schemas.microsoft.com/office/powerpoint/2010/main" val="79825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14DA2B-1E7B-4B4C-9E3D-FAD6C47B24CB}"/>
              </a:ext>
            </a:extLst>
          </p:cNvPr>
          <p:cNvSpPr>
            <a:spLocks noGrp="1"/>
          </p:cNvSpPr>
          <p:nvPr>
            <p:ph idx="1"/>
          </p:nvPr>
        </p:nvSpPr>
        <p:spPr>
          <a:xfrm>
            <a:off x="894735" y="1002833"/>
            <a:ext cx="10810217" cy="2519722"/>
          </a:xfrm>
        </p:spPr>
        <p:txBody>
          <a:bodyPr>
            <a:noAutofit/>
          </a:bodyPr>
          <a:lstStyle/>
          <a:p>
            <a:pPr algn="just">
              <a:buFont typeface="Wingdings" panose="05000000000000000000" pitchFamily="2" charset="2"/>
              <a:buChar char="v"/>
            </a:pPr>
            <a:r>
              <a:rPr lang="fr-FR" sz="1500" dirty="0">
                <a:solidFill>
                  <a:schemeClr val="accent1"/>
                </a:solidFill>
                <a:latin typeface="+mj-lt"/>
              </a:rPr>
              <a:t>Les ressources/ documents analysés : </a:t>
            </a:r>
          </a:p>
          <a:p>
            <a:pPr algn="just">
              <a:buFontTx/>
              <a:buChar char="-"/>
            </a:pPr>
            <a:r>
              <a:rPr lang="fr-FR" sz="1500" dirty="0">
                <a:latin typeface="+mj-lt"/>
              </a:rPr>
              <a:t>Les bilans pédagogiques pour chaque action de formations. </a:t>
            </a:r>
          </a:p>
          <a:p>
            <a:pPr algn="just">
              <a:buFontTx/>
              <a:buChar char="-"/>
            </a:pPr>
            <a:r>
              <a:rPr lang="fr-FR" sz="1500" dirty="0">
                <a:latin typeface="+mj-lt"/>
              </a:rPr>
              <a:t>Les fiches d’évaluation à chaud renseignées par les stagiaires à l’issue de chaque formation.</a:t>
            </a:r>
          </a:p>
          <a:p>
            <a:pPr algn="just">
              <a:buFontTx/>
              <a:buChar char="-"/>
            </a:pPr>
            <a:r>
              <a:rPr lang="fr-FR" sz="1500" dirty="0">
                <a:latin typeface="+mj-lt"/>
              </a:rPr>
              <a:t>Les questionnaires d’évaluation à froid lorsque ceux-ci étaient disponibles.</a:t>
            </a:r>
          </a:p>
          <a:p>
            <a:pPr algn="just">
              <a:buFontTx/>
              <a:buChar char="-"/>
            </a:pPr>
            <a:r>
              <a:rPr lang="fr-FR" sz="1500" dirty="0">
                <a:latin typeface="+mj-lt"/>
              </a:rPr>
              <a:t>Les feuilles d’émargement </a:t>
            </a:r>
          </a:p>
          <a:p>
            <a:pPr algn="just">
              <a:buFontTx/>
              <a:buChar char="-"/>
            </a:pPr>
            <a:r>
              <a:rPr lang="fr-FR" sz="1500" dirty="0">
                <a:latin typeface="+mj-lt"/>
              </a:rPr>
              <a:t>Depuis 2020, des tableaux de pilotage tenus par l’équipe projet collectant les différents indicateurs servant de base à l’analyse (tableau de suivi budgétaire, tableau de suivi formation, tableau de compilation stagiaire, évaluation à chaud, évaluation à froid), les extractions </a:t>
            </a:r>
            <a:r>
              <a:rPr lang="fr-FR" sz="1500" dirty="0" err="1">
                <a:latin typeface="+mj-lt"/>
              </a:rPr>
              <a:t>My</a:t>
            </a:r>
            <a:r>
              <a:rPr lang="fr-FR" sz="1500" dirty="0">
                <a:latin typeface="+mj-lt"/>
              </a:rPr>
              <a:t> OPCO pour les entreprises ayant également bénéficié d’une prise en charge de la rémunération de leur salarié(e) sur la période de formation.</a:t>
            </a:r>
          </a:p>
          <a:p>
            <a:pPr marL="0" indent="0" algn="just">
              <a:buNone/>
            </a:pPr>
            <a:r>
              <a:rPr lang="fr-FR" sz="1500" b="1" dirty="0">
                <a:latin typeface="+mj-lt"/>
              </a:rPr>
              <a:t>Une </a:t>
            </a:r>
            <a:r>
              <a:rPr lang="fr-FR" sz="1500" b="1" u="sng" dirty="0">
                <a:latin typeface="+mj-lt"/>
              </a:rPr>
              <a:t>automatisation des données dans un outil unique </a:t>
            </a:r>
            <a:r>
              <a:rPr lang="fr-FR" sz="1500" b="1" dirty="0">
                <a:latin typeface="+mj-lt"/>
              </a:rPr>
              <a:t>parait indispensable compte tenu du volume de données désormais disponibles relatives aux 680 actions mises en œuvre. </a:t>
            </a:r>
          </a:p>
          <a:p>
            <a:pPr marL="0" indent="0" algn="just">
              <a:buNone/>
            </a:pPr>
            <a:endParaRPr lang="fr-FR" sz="1500" dirty="0">
              <a:solidFill>
                <a:schemeClr val="accent1"/>
              </a:solidFill>
              <a:latin typeface="+mj-lt"/>
            </a:endParaRPr>
          </a:p>
          <a:p>
            <a:pPr algn="just">
              <a:buFont typeface="Wingdings" panose="05000000000000000000" pitchFamily="2" charset="2"/>
              <a:buChar char="v"/>
            </a:pPr>
            <a:r>
              <a:rPr lang="fr-FR" sz="1500" dirty="0">
                <a:solidFill>
                  <a:schemeClr val="accent1"/>
                </a:solidFill>
                <a:latin typeface="+mj-lt"/>
              </a:rPr>
              <a:t>Une programmation qui recouvre une disparité des actions mises en place:</a:t>
            </a:r>
          </a:p>
          <a:p>
            <a:pPr marL="0" indent="0" algn="just">
              <a:buNone/>
            </a:pPr>
            <a:r>
              <a:rPr lang="fr-FR" sz="1500" dirty="0">
                <a:latin typeface="+mj-lt"/>
              </a:rPr>
              <a:t>Les projets de formation à analyser sont de nature très disparate. En effet, un projet peut être constitué d’une action de formation unique (ex: formation de formateur ARL, canalisateur); de plusieurs sessions identiques (RGPD, MAC-Gardiennage); de plusieurs actions de formations distinctes suivies par des stagiaires différents (Plan BTP 2017 à 2019) ou encore d’actions de formation différentes mais suivies par les mêmes stagiaires (</a:t>
            </a:r>
            <a:r>
              <a:rPr lang="fr-FR" sz="1500" dirty="0" err="1">
                <a:latin typeface="+mj-lt"/>
              </a:rPr>
              <a:t>éco-conduite</a:t>
            </a:r>
            <a:r>
              <a:rPr lang="fr-FR" sz="1500" dirty="0">
                <a:latin typeface="+mj-lt"/>
              </a:rPr>
              <a:t>).</a:t>
            </a:r>
          </a:p>
          <a:p>
            <a:pPr marL="0" indent="0" algn="just">
              <a:buNone/>
            </a:pPr>
            <a:r>
              <a:rPr lang="fr-FR" sz="1500" dirty="0">
                <a:latin typeface="+mj-lt"/>
              </a:rPr>
              <a:t>Malgré cette disparité, l</a:t>
            </a:r>
            <a:r>
              <a:rPr lang="fr-FR" sz="1500" b="1" dirty="0">
                <a:latin typeface="+mj-lt"/>
              </a:rPr>
              <a:t>’étude s’est efforcée de compiler les informations disponibles pour faire émerger des indicateurs homogènes permettant d’avoir une analyse transversale </a:t>
            </a:r>
            <a:r>
              <a:rPr lang="fr-FR" sz="1500" dirty="0">
                <a:latin typeface="+mj-lt"/>
              </a:rPr>
              <a:t>des différents projets. Néanmoins, des analyses qualitatives spécifiques à chaque projet, lorsque cela est pertinent, permettrait de mesurer avec davantage de finesse certains impacts qui n’ont pu être observés ici du fait de cette disparité et du volume d’informations à traiter.</a:t>
            </a:r>
          </a:p>
          <a:p>
            <a:pPr marL="0" indent="0">
              <a:buNone/>
            </a:pPr>
            <a:endParaRPr lang="fr-FR" sz="1500" dirty="0">
              <a:latin typeface="+mj-lt"/>
            </a:endParaRPr>
          </a:p>
          <a:p>
            <a:pPr marL="0" indent="0">
              <a:buNone/>
            </a:pPr>
            <a:endParaRPr lang="fr-FR" sz="1500" dirty="0">
              <a:latin typeface="+mj-lt"/>
            </a:endParaRPr>
          </a:p>
          <a:p>
            <a:pPr marL="0" indent="0">
              <a:buNone/>
            </a:pPr>
            <a:endParaRPr lang="fr-FR" sz="1500" dirty="0">
              <a:latin typeface="+mj-lt"/>
            </a:endParaRPr>
          </a:p>
          <a:p>
            <a:pPr>
              <a:buFontTx/>
              <a:buChar char="-"/>
            </a:pPr>
            <a:endParaRPr lang="fr-FR" sz="1500" dirty="0">
              <a:latin typeface="+mj-lt"/>
            </a:endParaRPr>
          </a:p>
          <a:p>
            <a:pPr marL="0" indent="0">
              <a:buNone/>
            </a:pPr>
            <a:endParaRPr lang="fr-FR" sz="1500" dirty="0">
              <a:latin typeface="+mj-lt"/>
            </a:endParaRPr>
          </a:p>
        </p:txBody>
      </p:sp>
      <p:sp>
        <p:nvSpPr>
          <p:cNvPr id="6" name="ZoneTexte 5">
            <a:extLst>
              <a:ext uri="{FF2B5EF4-FFF2-40B4-BE49-F238E27FC236}">
                <a16:creationId xmlns:a16="http://schemas.microsoft.com/office/drawing/2014/main" id="{2FEE5197-0666-4C35-B12B-F0970D29D64A}"/>
              </a:ext>
            </a:extLst>
          </p:cNvPr>
          <p:cNvSpPr txBox="1"/>
          <p:nvPr/>
        </p:nvSpPr>
        <p:spPr>
          <a:xfrm>
            <a:off x="-1636540" y="135093"/>
            <a:ext cx="6342795" cy="523220"/>
          </a:xfrm>
          <a:prstGeom prst="rect">
            <a:avLst/>
          </a:prstGeom>
          <a:noFill/>
          <a:ln>
            <a:noFill/>
            <a:prstDash val="sysDot"/>
          </a:ln>
        </p:spPr>
        <p:txBody>
          <a:bodyPr wrap="square" rtlCol="0">
            <a:spAutoFit/>
          </a:bodyPr>
          <a:lstStyle/>
          <a:p>
            <a:pPr algn="r"/>
            <a:r>
              <a:rPr lang="fr-FR" sz="2800" dirty="0">
                <a:solidFill>
                  <a:schemeClr val="accent1"/>
                </a:solidFill>
              </a:rPr>
              <a:t>Eléments de cadrage de l’étude</a:t>
            </a:r>
            <a:endParaRPr lang="fr-NC" sz="2800" dirty="0">
              <a:solidFill>
                <a:schemeClr val="accent1"/>
              </a:solidFill>
            </a:endParaRPr>
          </a:p>
        </p:txBody>
      </p:sp>
      <p:sp>
        <p:nvSpPr>
          <p:cNvPr id="4" name="Espace réservé du numéro de diapositive 3">
            <a:extLst>
              <a:ext uri="{FF2B5EF4-FFF2-40B4-BE49-F238E27FC236}">
                <a16:creationId xmlns:a16="http://schemas.microsoft.com/office/drawing/2014/main" id="{3D68FF0C-12C8-4AFF-8F76-5D104302FBFA}"/>
              </a:ext>
            </a:extLst>
          </p:cNvPr>
          <p:cNvSpPr>
            <a:spLocks noGrp="1"/>
          </p:cNvSpPr>
          <p:nvPr>
            <p:ph type="sldNum" sz="quarter" idx="12"/>
          </p:nvPr>
        </p:nvSpPr>
        <p:spPr/>
        <p:txBody>
          <a:bodyPr/>
          <a:lstStyle/>
          <a:p>
            <a:fld id="{122E7E8F-CE77-40CD-9E35-91660E888EB9}" type="slidenum">
              <a:rPr lang="fr-NC" smtClean="0"/>
              <a:t>5</a:t>
            </a:fld>
            <a:endParaRPr lang="fr-NC"/>
          </a:p>
        </p:txBody>
      </p:sp>
      <p:cxnSp>
        <p:nvCxnSpPr>
          <p:cNvPr id="5" name="Connecteur droit 4">
            <a:extLst>
              <a:ext uri="{FF2B5EF4-FFF2-40B4-BE49-F238E27FC236}">
                <a16:creationId xmlns:a16="http://schemas.microsoft.com/office/drawing/2014/main" id="{8F23B624-6D94-CBAB-4A72-166591FCAC22}"/>
              </a:ext>
            </a:extLst>
          </p:cNvPr>
          <p:cNvCxnSpPr/>
          <p:nvPr/>
        </p:nvCxnSpPr>
        <p:spPr>
          <a:xfrm>
            <a:off x="326572" y="751868"/>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7" name="Graphique 6" descr="Avertissement avec un remplissage uni">
            <a:extLst>
              <a:ext uri="{FF2B5EF4-FFF2-40B4-BE49-F238E27FC236}">
                <a16:creationId xmlns:a16="http://schemas.microsoft.com/office/drawing/2014/main" id="{E616F54C-AC61-1EA1-266D-894621B4EF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650" y="3429000"/>
            <a:ext cx="914400" cy="914400"/>
          </a:xfrm>
          <a:prstGeom prst="rect">
            <a:avLst/>
          </a:prstGeom>
        </p:spPr>
      </p:pic>
    </p:spTree>
    <p:extLst>
      <p:ext uri="{BB962C8B-B14F-4D97-AF65-F5344CB8AC3E}">
        <p14:creationId xmlns:p14="http://schemas.microsoft.com/office/powerpoint/2010/main" val="924927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104392" y="127792"/>
            <a:ext cx="8052380" cy="461665"/>
          </a:xfrm>
          <a:prstGeom prst="rect">
            <a:avLst/>
          </a:prstGeom>
          <a:noFill/>
          <a:ln>
            <a:noFill/>
            <a:prstDash val="sysDot"/>
          </a:ln>
        </p:spPr>
        <p:txBody>
          <a:bodyPr wrap="square" rtlCol="0">
            <a:spAutoFit/>
          </a:bodyPr>
          <a:lstStyle/>
          <a:p>
            <a:r>
              <a:rPr lang="fr-FR" sz="2400" b="1">
                <a:solidFill>
                  <a:schemeClr val="accent1"/>
                </a:solidFill>
                <a:latin typeface="+mj-lt"/>
              </a:rPr>
              <a:t>Un </a:t>
            </a:r>
            <a:r>
              <a:rPr kumimoji="0" lang="fr-FR" sz="2400" b="1" i="0" u="none" strike="noStrike" kern="1200" cap="none" spc="0" normalizeH="0" baseline="0" noProof="0">
                <a:ln>
                  <a:noFill/>
                </a:ln>
                <a:solidFill>
                  <a:schemeClr val="accent1"/>
                </a:solidFill>
                <a:effectLst/>
                <a:uLnTx/>
                <a:uFillTx/>
                <a:latin typeface="+mj-lt"/>
                <a:ea typeface="+mn-ea"/>
                <a:cs typeface="+mn-cs"/>
              </a:rPr>
              <a:t>développement des compétences perceptible</a:t>
            </a:r>
            <a:endParaRPr lang="fr-NC" sz="2400" b="1">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50</a:t>
            </a:fld>
            <a:endParaRPr lang="fr-NC" dirty="0"/>
          </a:p>
        </p:txBody>
      </p:sp>
      <p:sp>
        <p:nvSpPr>
          <p:cNvPr id="4" name="ZoneTexte 3">
            <a:extLst>
              <a:ext uri="{FF2B5EF4-FFF2-40B4-BE49-F238E27FC236}">
                <a16:creationId xmlns:a16="http://schemas.microsoft.com/office/drawing/2014/main" id="{025610C1-31F7-49A7-A919-18B57B66E055}"/>
              </a:ext>
            </a:extLst>
          </p:cNvPr>
          <p:cNvSpPr txBox="1"/>
          <p:nvPr/>
        </p:nvSpPr>
        <p:spPr>
          <a:xfrm>
            <a:off x="2025002" y="1431052"/>
            <a:ext cx="2105580" cy="369332"/>
          </a:xfrm>
          <a:prstGeom prst="rect">
            <a:avLst/>
          </a:prstGeom>
          <a:solidFill>
            <a:schemeClr val="accent6">
              <a:lumMod val="60000"/>
              <a:lumOff val="40000"/>
            </a:schemeClr>
          </a:solidFill>
        </p:spPr>
        <p:txBody>
          <a:bodyPr wrap="square" rtlCol="0">
            <a:spAutoFit/>
          </a:bodyPr>
          <a:lstStyle/>
          <a:p>
            <a:pPr algn="ctr"/>
            <a:r>
              <a:rPr lang="fr-FR" b="1">
                <a:solidFill>
                  <a:schemeClr val="bg1"/>
                </a:solidFill>
                <a:latin typeface="+mj-lt"/>
              </a:rPr>
              <a:t>Version employeur</a:t>
            </a:r>
            <a:endParaRPr lang="fr-NC" b="1">
              <a:solidFill>
                <a:schemeClr val="bg1"/>
              </a:solidFill>
              <a:latin typeface="+mj-lt"/>
            </a:endParaRPr>
          </a:p>
        </p:txBody>
      </p:sp>
      <p:sp>
        <p:nvSpPr>
          <p:cNvPr id="9" name="ZoneTexte 8">
            <a:extLst>
              <a:ext uri="{FF2B5EF4-FFF2-40B4-BE49-F238E27FC236}">
                <a16:creationId xmlns:a16="http://schemas.microsoft.com/office/drawing/2014/main" id="{3A83212C-86C7-49F5-9CB2-D281CEF2EE47}"/>
              </a:ext>
            </a:extLst>
          </p:cNvPr>
          <p:cNvSpPr txBox="1"/>
          <p:nvPr/>
        </p:nvSpPr>
        <p:spPr>
          <a:xfrm>
            <a:off x="8156772" y="1473861"/>
            <a:ext cx="2105580" cy="369332"/>
          </a:xfrm>
          <a:prstGeom prst="rect">
            <a:avLst/>
          </a:prstGeom>
          <a:solidFill>
            <a:srgbClr val="FF9966"/>
          </a:solidFill>
        </p:spPr>
        <p:txBody>
          <a:bodyPr wrap="square" rtlCol="0">
            <a:spAutoFit/>
          </a:bodyPr>
          <a:lstStyle/>
          <a:p>
            <a:pPr algn="ctr"/>
            <a:r>
              <a:rPr lang="fr-FR" b="1" dirty="0">
                <a:solidFill>
                  <a:schemeClr val="bg1"/>
                </a:solidFill>
                <a:latin typeface="+mj-lt"/>
              </a:rPr>
              <a:t>Version salarié(e)</a:t>
            </a:r>
            <a:endParaRPr lang="fr-NC" b="1" dirty="0">
              <a:solidFill>
                <a:schemeClr val="bg1"/>
              </a:solidFill>
              <a:latin typeface="+mj-lt"/>
            </a:endParaRPr>
          </a:p>
        </p:txBody>
      </p:sp>
      <p:sp>
        <p:nvSpPr>
          <p:cNvPr id="5" name="ZoneTexte 4">
            <a:extLst>
              <a:ext uri="{FF2B5EF4-FFF2-40B4-BE49-F238E27FC236}">
                <a16:creationId xmlns:a16="http://schemas.microsoft.com/office/drawing/2014/main" id="{934B1A0C-8798-4B11-AED4-3143A871B065}"/>
              </a:ext>
            </a:extLst>
          </p:cNvPr>
          <p:cNvSpPr txBox="1"/>
          <p:nvPr/>
        </p:nvSpPr>
        <p:spPr>
          <a:xfrm>
            <a:off x="419100" y="5219700"/>
            <a:ext cx="11287125" cy="784830"/>
          </a:xfrm>
          <a:prstGeom prst="rect">
            <a:avLst/>
          </a:prstGeom>
          <a:noFill/>
        </p:spPr>
        <p:txBody>
          <a:bodyPr wrap="square" rtlCol="0">
            <a:spAutoFit/>
          </a:bodyPr>
          <a:lstStyle/>
          <a:p>
            <a:pPr algn="just"/>
            <a:r>
              <a:rPr lang="fr-FR" sz="1500" dirty="0">
                <a:latin typeface="+mj-lt"/>
              </a:rPr>
              <a:t>Côté employeur, </a:t>
            </a:r>
            <a:r>
              <a:rPr lang="fr-FR" sz="1500" b="1" dirty="0">
                <a:solidFill>
                  <a:schemeClr val="accent1"/>
                </a:solidFill>
                <a:latin typeface="+mj-lt"/>
              </a:rPr>
              <a:t>90% d’entre eux</a:t>
            </a:r>
            <a:r>
              <a:rPr lang="fr-FR" sz="1500" dirty="0">
                <a:solidFill>
                  <a:schemeClr val="accent1"/>
                </a:solidFill>
                <a:latin typeface="+mj-lt"/>
              </a:rPr>
              <a:t> </a:t>
            </a:r>
            <a:r>
              <a:rPr lang="fr-FR" sz="1500" dirty="0">
                <a:latin typeface="+mj-lt"/>
              </a:rPr>
              <a:t>ont estimé que </a:t>
            </a:r>
            <a:r>
              <a:rPr lang="fr-FR" sz="1500" b="1" dirty="0">
                <a:solidFill>
                  <a:schemeClr val="accent1"/>
                </a:solidFill>
                <a:latin typeface="+mj-lt"/>
              </a:rPr>
              <a:t>la formation a permis à leur salarié(e) de développer son niveau de compétence</a:t>
            </a:r>
            <a:r>
              <a:rPr lang="fr-FR" sz="1500" dirty="0">
                <a:solidFill>
                  <a:schemeClr val="accent1"/>
                </a:solidFill>
                <a:latin typeface="+mj-lt"/>
              </a:rPr>
              <a:t> </a:t>
            </a:r>
            <a:r>
              <a:rPr lang="fr-FR" sz="1500" dirty="0">
                <a:latin typeface="+mj-lt"/>
              </a:rPr>
              <a:t>et ce quelle que soit la formation . Du </a:t>
            </a:r>
            <a:r>
              <a:rPr lang="fr-FR" sz="1500" b="1" dirty="0">
                <a:solidFill>
                  <a:schemeClr val="accent1"/>
                </a:solidFill>
                <a:latin typeface="+mj-lt"/>
              </a:rPr>
              <a:t>côté salarié(e)</a:t>
            </a:r>
            <a:r>
              <a:rPr lang="fr-FR" sz="1500" dirty="0">
                <a:solidFill>
                  <a:schemeClr val="accent1"/>
                </a:solidFill>
                <a:latin typeface="+mj-lt"/>
              </a:rPr>
              <a:t>, </a:t>
            </a:r>
            <a:r>
              <a:rPr lang="fr-FR" sz="1500" dirty="0">
                <a:latin typeface="+mj-lt"/>
              </a:rPr>
              <a:t>on obtient des scores légèrement supérieurs avec </a:t>
            </a:r>
            <a:r>
              <a:rPr lang="fr-FR" sz="1500" b="1" dirty="0">
                <a:solidFill>
                  <a:schemeClr val="accent1"/>
                </a:solidFill>
                <a:latin typeface="+mj-lt"/>
              </a:rPr>
              <a:t>94%</a:t>
            </a:r>
            <a:r>
              <a:rPr lang="fr-FR" sz="1500" dirty="0">
                <a:solidFill>
                  <a:schemeClr val="accent1"/>
                </a:solidFill>
                <a:latin typeface="+mj-lt"/>
              </a:rPr>
              <a:t> </a:t>
            </a:r>
            <a:r>
              <a:rPr lang="fr-FR" sz="1500" dirty="0">
                <a:latin typeface="+mj-lt"/>
              </a:rPr>
              <a:t>des répondants ayant le sentiment que la formation leur avait permis de développer leur niveau de compétence. Des tendances qui restent stables au fil des études d’impact. </a:t>
            </a:r>
          </a:p>
        </p:txBody>
      </p:sp>
      <p:sp>
        <p:nvSpPr>
          <p:cNvPr id="10" name="ZoneTexte 9">
            <a:extLst>
              <a:ext uri="{FF2B5EF4-FFF2-40B4-BE49-F238E27FC236}">
                <a16:creationId xmlns:a16="http://schemas.microsoft.com/office/drawing/2014/main" id="{D2EDBF60-6AD2-4F3A-963E-CC273F1EA917}"/>
              </a:ext>
            </a:extLst>
          </p:cNvPr>
          <p:cNvSpPr txBox="1"/>
          <p:nvPr/>
        </p:nvSpPr>
        <p:spPr>
          <a:xfrm>
            <a:off x="195423" y="4715761"/>
            <a:ext cx="11681386" cy="276999"/>
          </a:xfrm>
          <a:prstGeom prst="rect">
            <a:avLst/>
          </a:prstGeom>
          <a:solidFill>
            <a:schemeClr val="bg1">
              <a:lumMod val="95000"/>
            </a:schemeClr>
          </a:solidFill>
        </p:spPr>
        <p:txBody>
          <a:bodyPr wrap="square" rtlCol="0">
            <a:spAutoFit/>
          </a:bodyPr>
          <a:lstStyle/>
          <a:p>
            <a:r>
              <a:rPr lang="fr-FR" sz="1200" i="1" dirty="0">
                <a:latin typeface="+mj-lt"/>
              </a:rPr>
              <a:t>Q- Pensez-vous que la formation a permis à votre salarié de développer son niveau de compétence? Pensez-vous que la formation vous a permis de développer votre niveau de compétence?</a:t>
            </a:r>
            <a:endParaRPr lang="fr-NC" sz="1200" i="1" dirty="0">
              <a:latin typeface="+mj-lt"/>
            </a:endParaRPr>
          </a:p>
        </p:txBody>
      </p:sp>
      <p:cxnSp>
        <p:nvCxnSpPr>
          <p:cNvPr id="8" name="Connecteur droit 7">
            <a:extLst>
              <a:ext uri="{FF2B5EF4-FFF2-40B4-BE49-F238E27FC236}">
                <a16:creationId xmlns:a16="http://schemas.microsoft.com/office/drawing/2014/main" id="{E99F0185-63D1-B6A8-8706-60560B43144B}"/>
              </a:ext>
            </a:extLst>
          </p:cNvPr>
          <p:cNvCxnSpPr/>
          <p:nvPr/>
        </p:nvCxnSpPr>
        <p:spPr>
          <a:xfrm>
            <a:off x="289392" y="65812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2" name="Image 1">
            <a:extLst>
              <a:ext uri="{FF2B5EF4-FFF2-40B4-BE49-F238E27FC236}">
                <a16:creationId xmlns:a16="http://schemas.microsoft.com/office/drawing/2014/main" id="{942F0488-C15A-9A3E-1A81-BE780C45BE0F}"/>
              </a:ext>
            </a:extLst>
          </p:cNvPr>
          <p:cNvPicPr>
            <a:picLocks noChangeAspect="1"/>
          </p:cNvPicPr>
          <p:nvPr/>
        </p:nvPicPr>
        <p:blipFill>
          <a:blip r:embed="rId2"/>
          <a:stretch>
            <a:fillRect/>
          </a:stretch>
        </p:blipFill>
        <p:spPr>
          <a:xfrm>
            <a:off x="6696405" y="1913854"/>
            <a:ext cx="4804064" cy="2731245"/>
          </a:xfrm>
          <a:prstGeom prst="rect">
            <a:avLst/>
          </a:prstGeom>
        </p:spPr>
      </p:pic>
      <p:pic>
        <p:nvPicPr>
          <p:cNvPr id="12" name="Image 11">
            <a:extLst>
              <a:ext uri="{FF2B5EF4-FFF2-40B4-BE49-F238E27FC236}">
                <a16:creationId xmlns:a16="http://schemas.microsoft.com/office/drawing/2014/main" id="{3A6CEBE2-52DA-5177-CFB2-D4A4704B9DC2}"/>
              </a:ext>
            </a:extLst>
          </p:cNvPr>
          <p:cNvPicPr>
            <a:picLocks noChangeAspect="1"/>
          </p:cNvPicPr>
          <p:nvPr/>
        </p:nvPicPr>
        <p:blipFill>
          <a:blip r:embed="rId3"/>
          <a:stretch>
            <a:fillRect/>
          </a:stretch>
        </p:blipFill>
        <p:spPr>
          <a:xfrm>
            <a:off x="800926" y="1913854"/>
            <a:ext cx="4694670" cy="2731245"/>
          </a:xfrm>
          <a:prstGeom prst="rect">
            <a:avLst/>
          </a:prstGeom>
        </p:spPr>
      </p:pic>
    </p:spTree>
    <p:extLst>
      <p:ext uri="{BB962C8B-B14F-4D97-AF65-F5344CB8AC3E}">
        <p14:creationId xmlns:p14="http://schemas.microsoft.com/office/powerpoint/2010/main" val="523183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0" y="82718"/>
            <a:ext cx="8052380" cy="461665"/>
          </a:xfrm>
          <a:prstGeom prst="rect">
            <a:avLst/>
          </a:prstGeom>
          <a:noFill/>
          <a:ln>
            <a:noFill/>
            <a:prstDash val="sysDot"/>
          </a:ln>
        </p:spPr>
        <p:txBody>
          <a:bodyPr wrap="square" rtlCol="0">
            <a:spAutoFit/>
          </a:bodyPr>
          <a:lstStyle/>
          <a:p>
            <a:pPr>
              <a:tabLst>
                <a:tab pos="174625" algn="l"/>
              </a:tabLst>
            </a:pPr>
            <a:r>
              <a:rPr lang="fr-FR" sz="2400" b="1">
                <a:solidFill>
                  <a:schemeClr val="accent1"/>
                </a:solidFill>
                <a:latin typeface="+mj-lt"/>
              </a:rPr>
              <a:t>Le transfert des compétences acquises</a:t>
            </a:r>
            <a:endParaRPr lang="fr-NC" sz="2400" b="1">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51</a:t>
            </a:fld>
            <a:endParaRPr lang="fr-NC"/>
          </a:p>
        </p:txBody>
      </p:sp>
      <p:sp>
        <p:nvSpPr>
          <p:cNvPr id="4" name="ZoneTexte 3">
            <a:extLst>
              <a:ext uri="{FF2B5EF4-FFF2-40B4-BE49-F238E27FC236}">
                <a16:creationId xmlns:a16="http://schemas.microsoft.com/office/drawing/2014/main" id="{025610C1-31F7-49A7-A919-18B57B66E055}"/>
              </a:ext>
            </a:extLst>
          </p:cNvPr>
          <p:cNvSpPr txBox="1"/>
          <p:nvPr/>
        </p:nvSpPr>
        <p:spPr>
          <a:xfrm>
            <a:off x="9905958" y="758202"/>
            <a:ext cx="2105580" cy="369332"/>
          </a:xfrm>
          <a:prstGeom prst="rect">
            <a:avLst/>
          </a:prstGeom>
          <a:solidFill>
            <a:schemeClr val="accent6">
              <a:lumMod val="60000"/>
              <a:lumOff val="40000"/>
            </a:schemeClr>
          </a:solidFill>
        </p:spPr>
        <p:txBody>
          <a:bodyPr wrap="square" rtlCol="0">
            <a:spAutoFit/>
          </a:bodyPr>
          <a:lstStyle/>
          <a:p>
            <a:pPr algn="ctr"/>
            <a:r>
              <a:rPr lang="fr-FR" b="1">
                <a:solidFill>
                  <a:schemeClr val="bg1"/>
                </a:solidFill>
                <a:latin typeface="+mj-lt"/>
              </a:rPr>
              <a:t>Version employeur</a:t>
            </a:r>
            <a:endParaRPr lang="fr-NC" b="1">
              <a:solidFill>
                <a:schemeClr val="bg1"/>
              </a:solidFill>
              <a:latin typeface="+mj-lt"/>
            </a:endParaRPr>
          </a:p>
        </p:txBody>
      </p:sp>
      <p:sp>
        <p:nvSpPr>
          <p:cNvPr id="8" name="ZoneTexte 7">
            <a:extLst>
              <a:ext uri="{FF2B5EF4-FFF2-40B4-BE49-F238E27FC236}">
                <a16:creationId xmlns:a16="http://schemas.microsoft.com/office/drawing/2014/main" id="{B08FF03A-D2ED-4A63-A2A4-E09EF20AAD86}"/>
              </a:ext>
            </a:extLst>
          </p:cNvPr>
          <p:cNvSpPr txBox="1"/>
          <p:nvPr/>
        </p:nvSpPr>
        <p:spPr>
          <a:xfrm>
            <a:off x="180462" y="1156832"/>
            <a:ext cx="11685956" cy="1077218"/>
          </a:xfrm>
          <a:prstGeom prst="rect">
            <a:avLst/>
          </a:prstGeom>
          <a:noFill/>
        </p:spPr>
        <p:txBody>
          <a:bodyPr wrap="square" rtlCol="0">
            <a:spAutoFit/>
          </a:bodyPr>
          <a:lstStyle/>
          <a:p>
            <a:pPr algn="just"/>
            <a:r>
              <a:rPr lang="fr-FR" sz="1600" b="1" dirty="0">
                <a:latin typeface="+mj-lt"/>
              </a:rPr>
              <a:t>Les employeurs interrogés </a:t>
            </a:r>
            <a:r>
              <a:rPr lang="fr-FR" sz="1600" dirty="0">
                <a:latin typeface="+mj-lt"/>
              </a:rPr>
              <a:t>ont évalué le niveau de mise en pratique des compétences acquises par leur salarié(e) suite à une formation suivie dans le cadre de la programmation. Deux méthodes de recueil d'informations ont été utilisées par les organismes de formation. Ils ont soit questionné les employeurs compétence par compétence, soit de façon globalisée sur leur appréciation de la mise en pratique de l'ensemble des compétences visées par la formation par leur salarié(e).</a:t>
            </a:r>
            <a:endParaRPr lang="fr-NC" sz="1600" dirty="0">
              <a:latin typeface="+mj-lt"/>
            </a:endParaRPr>
          </a:p>
        </p:txBody>
      </p:sp>
      <p:sp>
        <p:nvSpPr>
          <p:cNvPr id="10" name="ZoneTexte 9">
            <a:extLst>
              <a:ext uri="{FF2B5EF4-FFF2-40B4-BE49-F238E27FC236}">
                <a16:creationId xmlns:a16="http://schemas.microsoft.com/office/drawing/2014/main" id="{682248A3-B659-4EB4-B9BB-1AEDAD4A96CF}"/>
              </a:ext>
            </a:extLst>
          </p:cNvPr>
          <p:cNvSpPr txBox="1"/>
          <p:nvPr/>
        </p:nvSpPr>
        <p:spPr>
          <a:xfrm>
            <a:off x="6023440" y="2234050"/>
            <a:ext cx="5770418" cy="4278094"/>
          </a:xfrm>
          <a:prstGeom prst="rect">
            <a:avLst/>
          </a:prstGeom>
          <a:noFill/>
        </p:spPr>
        <p:txBody>
          <a:bodyPr wrap="square" rtlCol="0">
            <a:spAutoFit/>
          </a:bodyPr>
          <a:lstStyle/>
          <a:p>
            <a:pPr algn="just"/>
            <a:r>
              <a:rPr lang="fr-FR" sz="1600" b="1" dirty="0">
                <a:solidFill>
                  <a:srgbClr val="983881"/>
                </a:solidFill>
              </a:rPr>
              <a:t>Un taux de transfert des compétences (complet ou partiel) estimé à près de 78%</a:t>
            </a:r>
          </a:p>
          <a:p>
            <a:pPr algn="just"/>
            <a:endParaRPr lang="fr-FR" sz="1600" b="1" dirty="0">
              <a:latin typeface="+mj-lt"/>
            </a:endParaRPr>
          </a:p>
          <a:p>
            <a:pPr algn="just"/>
            <a:r>
              <a:rPr lang="fr-FR" sz="1600" dirty="0">
                <a:latin typeface="+mj-lt"/>
              </a:rPr>
              <a:t>Le taux de transfert des compétences acquises est le ratio des compétences mises en pratique de façon complète ou partielle sur l’ensemble des compétences visées par les actions de formation de la programmation.</a:t>
            </a:r>
          </a:p>
          <a:p>
            <a:pPr algn="just"/>
            <a:endParaRPr lang="fr-FR" sz="1600" dirty="0">
              <a:latin typeface="+mj-lt"/>
            </a:endParaRPr>
          </a:p>
          <a:p>
            <a:pPr algn="just"/>
            <a:r>
              <a:rPr lang="fr-FR" sz="1600" dirty="0">
                <a:latin typeface="+mj-lt"/>
              </a:rPr>
              <a:t>Ainsi, les employeurs ont estimé que près de 78% des compétences visées par la formation avaient été mises en pratique par leur salarié(e)  que ce soit de façon complète (53%) ou partielle (28% en partie). </a:t>
            </a:r>
          </a:p>
          <a:p>
            <a:pPr algn="just"/>
            <a:endParaRPr lang="fr-FR" sz="1600" dirty="0">
              <a:latin typeface="+mj-lt"/>
            </a:endParaRPr>
          </a:p>
          <a:p>
            <a:pPr algn="just"/>
            <a:r>
              <a:rPr lang="fr-FR" sz="1600" dirty="0">
                <a:latin typeface="+mj-lt"/>
              </a:rPr>
              <a:t>Ce taux de transfert varie selon les actions de formation, néanmoins le taux de réponse des employeurs étant variable d’une action à l’autre, il n’est pas possible de réaliser de comparaison fiable. Néanmoins, </a:t>
            </a:r>
            <a:r>
              <a:rPr lang="fr-FR" sz="1600" b="1" dirty="0">
                <a:latin typeface="+mj-lt"/>
              </a:rPr>
              <a:t>ce taux reste stable au fil des études d’impact. </a:t>
            </a:r>
            <a:endParaRPr lang="fr-NC" sz="1600" b="1" dirty="0">
              <a:latin typeface="+mj-lt"/>
            </a:endParaRPr>
          </a:p>
        </p:txBody>
      </p:sp>
      <p:sp>
        <p:nvSpPr>
          <p:cNvPr id="11" name="ZoneTexte 10">
            <a:extLst>
              <a:ext uri="{FF2B5EF4-FFF2-40B4-BE49-F238E27FC236}">
                <a16:creationId xmlns:a16="http://schemas.microsoft.com/office/drawing/2014/main" id="{5AFA295E-84F0-4032-91F9-C9EE78FCF11F}"/>
              </a:ext>
            </a:extLst>
          </p:cNvPr>
          <p:cNvSpPr txBox="1"/>
          <p:nvPr/>
        </p:nvSpPr>
        <p:spPr>
          <a:xfrm>
            <a:off x="180462" y="5120951"/>
            <a:ext cx="5467564" cy="646331"/>
          </a:xfrm>
          <a:prstGeom prst="rect">
            <a:avLst/>
          </a:prstGeom>
          <a:solidFill>
            <a:schemeClr val="bg1">
              <a:lumMod val="95000"/>
            </a:schemeClr>
          </a:solidFill>
        </p:spPr>
        <p:txBody>
          <a:bodyPr wrap="square" rtlCol="0">
            <a:spAutoFit/>
          </a:bodyPr>
          <a:lstStyle/>
          <a:p>
            <a:pPr algn="just"/>
            <a:r>
              <a:rPr lang="fr-FR" sz="1200" i="1">
                <a:latin typeface="+mj-lt"/>
              </a:rPr>
              <a:t>Q- Depuis la fin de la formation, votre salarié a-t-il mis en pratique les techniques ou les connaissances acquises lors de la formation (liste des compétences visées à évaluer selon une échelle graduée)</a:t>
            </a:r>
            <a:endParaRPr lang="fr-NC" sz="1200" i="1">
              <a:latin typeface="+mj-lt"/>
            </a:endParaRPr>
          </a:p>
        </p:txBody>
      </p:sp>
      <p:cxnSp>
        <p:nvCxnSpPr>
          <p:cNvPr id="9" name="Connecteur droit 8">
            <a:extLst>
              <a:ext uri="{FF2B5EF4-FFF2-40B4-BE49-F238E27FC236}">
                <a16:creationId xmlns:a16="http://schemas.microsoft.com/office/drawing/2014/main" id="{8ADE4D20-F231-54AA-69A4-F3797A0EDED3}"/>
              </a:ext>
            </a:extLst>
          </p:cNvPr>
          <p:cNvCxnSpPr/>
          <p:nvPr/>
        </p:nvCxnSpPr>
        <p:spPr>
          <a:xfrm>
            <a:off x="152401" y="614679"/>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2" name="Image 1">
            <a:extLst>
              <a:ext uri="{FF2B5EF4-FFF2-40B4-BE49-F238E27FC236}">
                <a16:creationId xmlns:a16="http://schemas.microsoft.com/office/drawing/2014/main" id="{9C71C6BF-611F-BF4F-7952-BBDF7ADDE0D3}"/>
              </a:ext>
            </a:extLst>
          </p:cNvPr>
          <p:cNvPicPr>
            <a:picLocks noChangeAspect="1"/>
          </p:cNvPicPr>
          <p:nvPr/>
        </p:nvPicPr>
        <p:blipFill>
          <a:blip r:embed="rId2"/>
          <a:stretch>
            <a:fillRect/>
          </a:stretch>
        </p:blipFill>
        <p:spPr>
          <a:xfrm>
            <a:off x="325582" y="2234050"/>
            <a:ext cx="5432007" cy="2877561"/>
          </a:xfrm>
          <a:prstGeom prst="rect">
            <a:avLst/>
          </a:prstGeom>
        </p:spPr>
      </p:pic>
    </p:spTree>
    <p:extLst>
      <p:ext uri="{BB962C8B-B14F-4D97-AF65-F5344CB8AC3E}">
        <p14:creationId xmlns:p14="http://schemas.microsoft.com/office/powerpoint/2010/main" val="623301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116501" y="145634"/>
            <a:ext cx="8052380" cy="461665"/>
          </a:xfrm>
          <a:prstGeom prst="rect">
            <a:avLst/>
          </a:prstGeom>
          <a:noFill/>
          <a:ln>
            <a:noFill/>
            <a:prstDash val="sysDot"/>
          </a:ln>
        </p:spPr>
        <p:txBody>
          <a:bodyPr wrap="square" rtlCol="0">
            <a:spAutoFit/>
          </a:bodyPr>
          <a:lstStyle/>
          <a:p>
            <a:r>
              <a:rPr lang="fr-FR" sz="2400" b="1">
                <a:solidFill>
                  <a:schemeClr val="accent1"/>
                </a:solidFill>
                <a:latin typeface="+mj-lt"/>
              </a:rPr>
              <a:t>Le transfert des compétences acquises</a:t>
            </a:r>
            <a:endParaRPr lang="fr-NC" sz="2400" b="1">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52</a:t>
            </a:fld>
            <a:endParaRPr lang="fr-NC"/>
          </a:p>
        </p:txBody>
      </p:sp>
      <p:graphicFrame>
        <p:nvGraphicFramePr>
          <p:cNvPr id="10" name="Graphique 9">
            <a:extLst>
              <a:ext uri="{FF2B5EF4-FFF2-40B4-BE49-F238E27FC236}">
                <a16:creationId xmlns:a16="http://schemas.microsoft.com/office/drawing/2014/main" id="{E307B707-D557-4225-853B-25A5C79E9FBA}"/>
              </a:ext>
            </a:extLst>
          </p:cNvPr>
          <p:cNvGraphicFramePr>
            <a:graphicFrameLocks/>
          </p:cNvGraphicFramePr>
          <p:nvPr>
            <p:extLst>
              <p:ext uri="{D42A27DB-BD31-4B8C-83A1-F6EECF244321}">
                <p14:modId xmlns:p14="http://schemas.microsoft.com/office/powerpoint/2010/main" val="45141394"/>
              </p:ext>
            </p:extLst>
          </p:nvPr>
        </p:nvGraphicFramePr>
        <p:xfrm>
          <a:off x="1388868" y="877040"/>
          <a:ext cx="9414262" cy="4298732"/>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D0E2C533-1263-4B94-92A5-B5DDAAEBB7D9}"/>
              </a:ext>
            </a:extLst>
          </p:cNvPr>
          <p:cNvSpPr txBox="1"/>
          <p:nvPr/>
        </p:nvSpPr>
        <p:spPr>
          <a:xfrm>
            <a:off x="363682" y="5264772"/>
            <a:ext cx="11464635" cy="1169551"/>
          </a:xfrm>
          <a:prstGeom prst="rect">
            <a:avLst/>
          </a:prstGeom>
          <a:noFill/>
        </p:spPr>
        <p:txBody>
          <a:bodyPr wrap="square" rtlCol="0">
            <a:spAutoFit/>
          </a:bodyPr>
          <a:lstStyle/>
          <a:p>
            <a:pPr algn="just"/>
            <a:r>
              <a:rPr lang="fr-FR" sz="1400" dirty="0">
                <a:latin typeface="+mj-lt"/>
              </a:rPr>
              <a:t>La seconde méthode utilisée par les organismes de formation pour collecter l’information relative au taux de transfert des compétences a consisté à les questionner de façon globale sur leur perception de la mise en pratique de l’ensemble des compétences visées par leur(s) salarié(s). Cette méthode a été utilisée pour les projets professionnalisation de la filière bois, produit et process de la fabrication de chocolat, le plan BTP 2019, la formation de formateur session 1 et le CQP AHSE session 2 uniquement. Sur les </a:t>
            </a:r>
            <a:r>
              <a:rPr lang="fr-FR" sz="1400" b="1" dirty="0">
                <a:latin typeface="+mj-lt"/>
              </a:rPr>
              <a:t>145 salarié(e)s concerné(e)s, 69% ont mis en pratique les compétences acquises </a:t>
            </a:r>
            <a:r>
              <a:rPr lang="fr-FR" sz="1400" dirty="0">
                <a:latin typeface="+mj-lt"/>
              </a:rPr>
              <a:t>que ce soit de manière complète (52%) ou partielle (17%).</a:t>
            </a:r>
          </a:p>
        </p:txBody>
      </p:sp>
      <p:sp>
        <p:nvSpPr>
          <p:cNvPr id="5" name="ZoneTexte 4">
            <a:extLst>
              <a:ext uri="{FF2B5EF4-FFF2-40B4-BE49-F238E27FC236}">
                <a16:creationId xmlns:a16="http://schemas.microsoft.com/office/drawing/2014/main" id="{508B476E-3D9A-4003-8A9E-A5EA57652EFE}"/>
              </a:ext>
            </a:extLst>
          </p:cNvPr>
          <p:cNvSpPr txBox="1"/>
          <p:nvPr/>
        </p:nvSpPr>
        <p:spPr>
          <a:xfrm>
            <a:off x="1208690" y="4788989"/>
            <a:ext cx="10453255" cy="276999"/>
          </a:xfrm>
          <a:prstGeom prst="rect">
            <a:avLst/>
          </a:prstGeom>
          <a:solidFill>
            <a:schemeClr val="bg1">
              <a:lumMod val="95000"/>
            </a:schemeClr>
          </a:solidFill>
        </p:spPr>
        <p:txBody>
          <a:bodyPr wrap="square" rtlCol="0">
            <a:spAutoFit/>
          </a:bodyPr>
          <a:lstStyle/>
          <a:p>
            <a:r>
              <a:rPr lang="fr-FR" sz="1200" i="1" dirty="0">
                <a:latin typeface="+mj-lt"/>
              </a:rPr>
              <a:t>Q- Depuis la fin de la formation, vos salariés ont-ils pu mettre en pratique ce qu’ils ont appris?  (à évaluer avec une échelle graduée)</a:t>
            </a:r>
            <a:endParaRPr lang="fr-NC" sz="1200" i="1" dirty="0">
              <a:latin typeface="+mj-lt"/>
            </a:endParaRPr>
          </a:p>
        </p:txBody>
      </p:sp>
      <p:cxnSp>
        <p:nvCxnSpPr>
          <p:cNvPr id="8" name="Connecteur droit 7">
            <a:extLst>
              <a:ext uri="{FF2B5EF4-FFF2-40B4-BE49-F238E27FC236}">
                <a16:creationId xmlns:a16="http://schemas.microsoft.com/office/drawing/2014/main" id="{9B7E9659-F370-7E99-4D42-AB2810AC3020}"/>
              </a:ext>
            </a:extLst>
          </p:cNvPr>
          <p:cNvCxnSpPr/>
          <p:nvPr/>
        </p:nvCxnSpPr>
        <p:spPr>
          <a:xfrm>
            <a:off x="152401" y="63192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7" name="ZoneTexte 6">
            <a:extLst>
              <a:ext uri="{FF2B5EF4-FFF2-40B4-BE49-F238E27FC236}">
                <a16:creationId xmlns:a16="http://schemas.microsoft.com/office/drawing/2014/main" id="{5F188291-960B-4A88-A6A6-3A7D8CAD86CE}"/>
              </a:ext>
            </a:extLst>
          </p:cNvPr>
          <p:cNvSpPr txBox="1"/>
          <p:nvPr/>
        </p:nvSpPr>
        <p:spPr>
          <a:xfrm>
            <a:off x="1012932" y="1497562"/>
            <a:ext cx="2105580" cy="369332"/>
          </a:xfrm>
          <a:prstGeom prst="rect">
            <a:avLst/>
          </a:prstGeom>
          <a:solidFill>
            <a:schemeClr val="accent6">
              <a:lumMod val="60000"/>
              <a:lumOff val="40000"/>
            </a:schemeClr>
          </a:solidFill>
        </p:spPr>
        <p:txBody>
          <a:bodyPr wrap="square" rtlCol="0">
            <a:spAutoFit/>
          </a:bodyPr>
          <a:lstStyle/>
          <a:p>
            <a:pPr algn="ctr"/>
            <a:r>
              <a:rPr lang="fr-FR" b="1" dirty="0">
                <a:solidFill>
                  <a:schemeClr val="bg1"/>
                </a:solidFill>
                <a:latin typeface="+mj-lt"/>
              </a:rPr>
              <a:t>Version employeur</a:t>
            </a:r>
            <a:endParaRPr lang="fr-NC" b="1" dirty="0">
              <a:solidFill>
                <a:schemeClr val="bg1"/>
              </a:solidFill>
              <a:latin typeface="+mj-lt"/>
            </a:endParaRPr>
          </a:p>
        </p:txBody>
      </p:sp>
    </p:spTree>
    <p:extLst>
      <p:ext uri="{BB962C8B-B14F-4D97-AF65-F5344CB8AC3E}">
        <p14:creationId xmlns:p14="http://schemas.microsoft.com/office/powerpoint/2010/main" val="516226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0" y="122713"/>
            <a:ext cx="9078686" cy="461665"/>
          </a:xfrm>
          <a:prstGeom prst="rect">
            <a:avLst/>
          </a:prstGeom>
          <a:noFill/>
          <a:ln>
            <a:noFill/>
            <a:prstDash val="sysDot"/>
          </a:ln>
        </p:spPr>
        <p:txBody>
          <a:bodyPr wrap="square" rtlCol="0">
            <a:spAutoFit/>
          </a:bodyPr>
          <a:lstStyle/>
          <a:p>
            <a:r>
              <a:rPr lang="fr-FR" sz="2400" b="1">
                <a:solidFill>
                  <a:schemeClr val="accent1"/>
                </a:solidFill>
                <a:latin typeface="+mj-lt"/>
              </a:rPr>
              <a:t>Les leviers identifiés pour inciter à une plus grande mise en pratique </a:t>
            </a:r>
            <a:endParaRPr lang="fr-NC" sz="2400" b="1">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53</a:t>
            </a:fld>
            <a:endParaRPr lang="fr-NC"/>
          </a:p>
        </p:txBody>
      </p:sp>
      <p:sp>
        <p:nvSpPr>
          <p:cNvPr id="7" name="ZoneTexte 6">
            <a:extLst>
              <a:ext uri="{FF2B5EF4-FFF2-40B4-BE49-F238E27FC236}">
                <a16:creationId xmlns:a16="http://schemas.microsoft.com/office/drawing/2014/main" id="{5F188291-960B-4A88-A6A6-3A7D8CAD86CE}"/>
              </a:ext>
            </a:extLst>
          </p:cNvPr>
          <p:cNvSpPr txBox="1"/>
          <p:nvPr/>
        </p:nvSpPr>
        <p:spPr>
          <a:xfrm>
            <a:off x="9982200" y="724004"/>
            <a:ext cx="2105580" cy="369332"/>
          </a:xfrm>
          <a:prstGeom prst="rect">
            <a:avLst/>
          </a:prstGeom>
          <a:solidFill>
            <a:schemeClr val="accent6">
              <a:lumMod val="60000"/>
              <a:lumOff val="40000"/>
            </a:schemeClr>
          </a:solidFill>
        </p:spPr>
        <p:txBody>
          <a:bodyPr wrap="square" rtlCol="0">
            <a:spAutoFit/>
          </a:bodyPr>
          <a:lstStyle/>
          <a:p>
            <a:pPr algn="ctr"/>
            <a:r>
              <a:rPr lang="fr-FR" b="1">
                <a:solidFill>
                  <a:schemeClr val="bg1"/>
                </a:solidFill>
                <a:latin typeface="+mj-lt"/>
              </a:rPr>
              <a:t>Version employeur</a:t>
            </a:r>
            <a:endParaRPr lang="fr-NC" b="1">
              <a:solidFill>
                <a:schemeClr val="bg1"/>
              </a:solidFill>
              <a:latin typeface="+mj-lt"/>
            </a:endParaRPr>
          </a:p>
        </p:txBody>
      </p:sp>
      <p:sp>
        <p:nvSpPr>
          <p:cNvPr id="5" name="ZoneTexte 4">
            <a:extLst>
              <a:ext uri="{FF2B5EF4-FFF2-40B4-BE49-F238E27FC236}">
                <a16:creationId xmlns:a16="http://schemas.microsoft.com/office/drawing/2014/main" id="{5A8716D9-C2E0-43E1-8F72-85F27B66DBEA}"/>
              </a:ext>
            </a:extLst>
          </p:cNvPr>
          <p:cNvSpPr txBox="1"/>
          <p:nvPr/>
        </p:nvSpPr>
        <p:spPr>
          <a:xfrm>
            <a:off x="104220" y="1200305"/>
            <a:ext cx="11814109" cy="738664"/>
          </a:xfrm>
          <a:prstGeom prst="rect">
            <a:avLst/>
          </a:prstGeom>
          <a:noFill/>
        </p:spPr>
        <p:txBody>
          <a:bodyPr wrap="square" rtlCol="0">
            <a:spAutoFit/>
          </a:bodyPr>
          <a:lstStyle/>
          <a:p>
            <a:pPr algn="just"/>
            <a:r>
              <a:rPr lang="fr-FR" sz="1400" dirty="0">
                <a:latin typeface="+mj-lt"/>
              </a:rPr>
              <a:t>La raison la plus souvent évoquée pour expliquer la non mise en pratique complète des compétences réside dans le fait que l'occasion ne s'est pas présentée (46% des répondants- sur la base de 421 répondants), suivi par le fait que la formation n'était pas adaptée aux besoins de l'entreprise (7%), n’était pas en lien avec les missions du ou de la salarié(e) (6%) ou n’a pas eu lieu au bon moment (5%).</a:t>
            </a:r>
            <a:endParaRPr lang="fr-NC" sz="1400" dirty="0">
              <a:latin typeface="+mj-lt"/>
            </a:endParaRPr>
          </a:p>
        </p:txBody>
      </p:sp>
      <p:sp>
        <p:nvSpPr>
          <p:cNvPr id="8" name="ZoneTexte 7">
            <a:extLst>
              <a:ext uri="{FF2B5EF4-FFF2-40B4-BE49-F238E27FC236}">
                <a16:creationId xmlns:a16="http://schemas.microsoft.com/office/drawing/2014/main" id="{4B7312D3-DE71-4BDB-9E17-47C4C23BA1B6}"/>
              </a:ext>
            </a:extLst>
          </p:cNvPr>
          <p:cNvSpPr txBox="1"/>
          <p:nvPr/>
        </p:nvSpPr>
        <p:spPr>
          <a:xfrm>
            <a:off x="268572" y="2568594"/>
            <a:ext cx="4962150" cy="3970318"/>
          </a:xfrm>
          <a:prstGeom prst="rect">
            <a:avLst/>
          </a:prstGeom>
          <a:noFill/>
        </p:spPr>
        <p:txBody>
          <a:bodyPr wrap="square" rtlCol="0">
            <a:spAutoFit/>
          </a:bodyPr>
          <a:lstStyle/>
          <a:p>
            <a:pPr marL="285750" indent="-285750" algn="just">
              <a:buFont typeface="Wingdings" panose="05000000000000000000" pitchFamily="2" charset="2"/>
              <a:buChar char="§"/>
            </a:pPr>
            <a:r>
              <a:rPr lang="fr-FR" sz="1400" b="1" dirty="0">
                <a:solidFill>
                  <a:schemeClr val="accent1"/>
                </a:solidFill>
                <a:latin typeface="+mj-lt"/>
              </a:rPr>
              <a:t>Le principal levier identifié </a:t>
            </a:r>
            <a:r>
              <a:rPr lang="fr-FR" sz="1400" dirty="0">
                <a:latin typeface="+mj-lt"/>
              </a:rPr>
              <a:t>pour inciter à une plus grande mise en pratique : </a:t>
            </a:r>
            <a:r>
              <a:rPr lang="fr-FR" sz="1400" b="1" dirty="0">
                <a:solidFill>
                  <a:schemeClr val="accent1"/>
                </a:solidFill>
                <a:latin typeface="+mj-lt"/>
              </a:rPr>
              <a:t>disposer de plus de temps </a:t>
            </a:r>
            <a:r>
              <a:rPr lang="fr-FR" sz="1400" dirty="0">
                <a:latin typeface="+mj-lt"/>
              </a:rPr>
              <a:t>(au sens de se libérer du temps pour mettre en pratique) avec 55% des répondants.</a:t>
            </a:r>
          </a:p>
          <a:p>
            <a:pPr marL="285750" indent="-285750" algn="just">
              <a:buFont typeface="Wingdings" panose="05000000000000000000" pitchFamily="2" charset="2"/>
              <a:buChar char="§"/>
            </a:pPr>
            <a:r>
              <a:rPr lang="fr-FR" sz="1400" dirty="0">
                <a:latin typeface="+mj-lt"/>
              </a:rPr>
              <a:t>Viennent ensuite dans des proportions similaires : </a:t>
            </a:r>
            <a:r>
              <a:rPr lang="fr-FR" sz="1400" b="1" dirty="0">
                <a:solidFill>
                  <a:schemeClr val="accent1"/>
                </a:solidFill>
                <a:latin typeface="+mj-lt"/>
              </a:rPr>
              <a:t>la nécessité de faire évoluer l’organisation de l’entreprise</a:t>
            </a:r>
            <a:r>
              <a:rPr lang="fr-FR" sz="1400" dirty="0">
                <a:latin typeface="+mj-lt"/>
              </a:rPr>
              <a:t>, </a:t>
            </a:r>
            <a:r>
              <a:rPr lang="fr-FR" sz="1400" b="1" dirty="0">
                <a:solidFill>
                  <a:schemeClr val="accent1"/>
                </a:solidFill>
                <a:latin typeface="+mj-lt"/>
              </a:rPr>
              <a:t>être guidé par un employeur ou un collègue (33%), et disposer d’une formation complémentaire (30%)</a:t>
            </a:r>
            <a:r>
              <a:rPr lang="fr-FR" sz="1400" b="1" dirty="0">
                <a:latin typeface="+mj-lt"/>
              </a:rPr>
              <a:t>.</a:t>
            </a:r>
            <a:r>
              <a:rPr lang="fr-FR" sz="1400" dirty="0">
                <a:latin typeface="+mj-lt"/>
              </a:rPr>
              <a:t> La part des répondants de la formation professionnalisation de la filière viande est proportionnellement plus élevée à avoir opté pour la formation complémentaire (52%).</a:t>
            </a:r>
          </a:p>
          <a:p>
            <a:pPr marL="285750" indent="-285750" algn="just">
              <a:buFont typeface="Wingdings" panose="05000000000000000000" pitchFamily="2" charset="2"/>
              <a:buChar char="§"/>
            </a:pPr>
            <a:r>
              <a:rPr lang="fr-FR" sz="1400" dirty="0">
                <a:latin typeface="+mj-lt"/>
              </a:rPr>
              <a:t>16% des répondants ont cité </a:t>
            </a:r>
            <a:r>
              <a:rPr lang="fr-FR" sz="1400" dirty="0">
                <a:solidFill>
                  <a:schemeClr val="accent1"/>
                </a:solidFill>
                <a:latin typeface="+mj-lt"/>
              </a:rPr>
              <a:t>« </a:t>
            </a:r>
            <a:r>
              <a:rPr lang="fr-FR" sz="1400" b="1" dirty="0">
                <a:solidFill>
                  <a:schemeClr val="accent1"/>
                </a:solidFill>
                <a:latin typeface="+mj-lt"/>
              </a:rPr>
              <a:t>changer le matériel » ou «mettre à disposition le matériel nécessaire » </a:t>
            </a:r>
            <a:r>
              <a:rPr lang="fr-FR" sz="1400" dirty="0">
                <a:latin typeface="+mj-lt"/>
              </a:rPr>
              <a:t>dont la totalité des répondants de la formation CAPITAINE 200.</a:t>
            </a:r>
          </a:p>
          <a:p>
            <a:pPr marL="285750" indent="-285750" algn="just">
              <a:buFont typeface="Wingdings" panose="05000000000000000000" pitchFamily="2" charset="2"/>
              <a:buChar char="§"/>
            </a:pPr>
            <a:r>
              <a:rPr lang="fr-FR" sz="1400" dirty="0">
                <a:latin typeface="+mj-lt"/>
              </a:rPr>
              <a:t>Viennent enfin des leviers orientés davantage vers l’évolution </a:t>
            </a:r>
            <a:r>
              <a:rPr lang="fr-FR" sz="1400" b="1" dirty="0">
                <a:solidFill>
                  <a:schemeClr val="accent1"/>
                </a:solidFill>
                <a:latin typeface="+mj-lt"/>
              </a:rPr>
              <a:t>des missions (23%) ou l’évolution du poste (21% contre 16% dans la version 2023 de l’étude).</a:t>
            </a:r>
          </a:p>
          <a:p>
            <a:pPr marL="285750" indent="-285750" algn="just">
              <a:buFont typeface="Wingdings" panose="05000000000000000000" pitchFamily="2" charset="2"/>
              <a:buChar char="§"/>
            </a:pPr>
            <a:r>
              <a:rPr lang="fr-FR" sz="1400" dirty="0">
                <a:latin typeface="+mj-lt"/>
              </a:rPr>
              <a:t>A noter : la quasi-totalité des répondants ont cité au moins deux leviers pour renforcer la mise en pratique. </a:t>
            </a:r>
            <a:endParaRPr lang="fr-NC" sz="1400" dirty="0">
              <a:latin typeface="+mj-lt"/>
            </a:endParaRPr>
          </a:p>
        </p:txBody>
      </p:sp>
      <p:sp>
        <p:nvSpPr>
          <p:cNvPr id="4" name="ZoneTexte 3">
            <a:extLst>
              <a:ext uri="{FF2B5EF4-FFF2-40B4-BE49-F238E27FC236}">
                <a16:creationId xmlns:a16="http://schemas.microsoft.com/office/drawing/2014/main" id="{A50328EF-BE41-4A2D-B4A9-FE9BE2AA7595}"/>
              </a:ext>
            </a:extLst>
          </p:cNvPr>
          <p:cNvSpPr txBox="1"/>
          <p:nvPr/>
        </p:nvSpPr>
        <p:spPr>
          <a:xfrm>
            <a:off x="5746482" y="5513366"/>
            <a:ext cx="6171847" cy="461665"/>
          </a:xfrm>
          <a:prstGeom prst="rect">
            <a:avLst/>
          </a:prstGeom>
          <a:solidFill>
            <a:schemeClr val="bg1">
              <a:lumMod val="95000"/>
            </a:schemeClr>
          </a:solidFill>
        </p:spPr>
        <p:txBody>
          <a:bodyPr wrap="square" rtlCol="0">
            <a:spAutoFit/>
          </a:bodyPr>
          <a:lstStyle/>
          <a:p>
            <a:r>
              <a:rPr lang="fr-FR" sz="1200" i="1"/>
              <a:t>Q- Qu’est-ce qui pourrait l’inciter à utiliser plus souvent ce qu’il a appris? – Question à choix multiples, plusieurs réponses possibles.</a:t>
            </a:r>
            <a:endParaRPr lang="fr-NC" sz="1200" i="1"/>
          </a:p>
        </p:txBody>
      </p:sp>
      <p:cxnSp>
        <p:nvCxnSpPr>
          <p:cNvPr id="9" name="Connecteur droit 8">
            <a:extLst>
              <a:ext uri="{FF2B5EF4-FFF2-40B4-BE49-F238E27FC236}">
                <a16:creationId xmlns:a16="http://schemas.microsoft.com/office/drawing/2014/main" id="{CDBB7448-7838-357C-A654-7F927CF1C3FA}"/>
              </a:ext>
            </a:extLst>
          </p:cNvPr>
          <p:cNvCxnSpPr/>
          <p:nvPr/>
        </p:nvCxnSpPr>
        <p:spPr>
          <a:xfrm>
            <a:off x="289392" y="65812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graphicFrame>
        <p:nvGraphicFramePr>
          <p:cNvPr id="2" name="Graphique 1">
            <a:extLst>
              <a:ext uri="{FF2B5EF4-FFF2-40B4-BE49-F238E27FC236}">
                <a16:creationId xmlns:a16="http://schemas.microsoft.com/office/drawing/2014/main" id="{E5D23CCA-4819-B560-6E21-0310CA3D37E7}"/>
              </a:ext>
            </a:extLst>
          </p:cNvPr>
          <p:cNvGraphicFramePr>
            <a:graphicFrameLocks/>
          </p:cNvGraphicFramePr>
          <p:nvPr>
            <p:extLst>
              <p:ext uri="{D42A27DB-BD31-4B8C-83A1-F6EECF244321}">
                <p14:modId xmlns:p14="http://schemas.microsoft.com/office/powerpoint/2010/main" val="877341099"/>
              </p:ext>
            </p:extLst>
          </p:nvPr>
        </p:nvGraphicFramePr>
        <p:xfrm>
          <a:off x="5543564" y="2076427"/>
          <a:ext cx="6374765" cy="3055620"/>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a:extLst>
              <a:ext uri="{FF2B5EF4-FFF2-40B4-BE49-F238E27FC236}">
                <a16:creationId xmlns:a16="http://schemas.microsoft.com/office/drawing/2014/main" id="{4EE7B9FA-E5EA-B931-EC80-8E2A58F365C6}"/>
              </a:ext>
            </a:extLst>
          </p:cNvPr>
          <p:cNvSpPr txBox="1"/>
          <p:nvPr/>
        </p:nvSpPr>
        <p:spPr>
          <a:xfrm>
            <a:off x="-44269" y="2031676"/>
            <a:ext cx="5587833" cy="523220"/>
          </a:xfrm>
          <a:prstGeom prst="rect">
            <a:avLst/>
          </a:prstGeom>
          <a:noFill/>
        </p:spPr>
        <p:txBody>
          <a:bodyPr wrap="square" rtlCol="0">
            <a:spAutoFit/>
          </a:bodyPr>
          <a:lstStyle/>
          <a:p>
            <a:pPr algn="ctr"/>
            <a:r>
              <a:rPr lang="fr-FR" sz="1400" b="1" dirty="0">
                <a:solidFill>
                  <a:schemeClr val="accent2"/>
                </a:solidFill>
                <a:latin typeface="+mj-lt"/>
              </a:rPr>
              <a:t>Analyse des leviers : des tendances qui restent stables </a:t>
            </a:r>
          </a:p>
          <a:p>
            <a:pPr algn="ctr"/>
            <a:r>
              <a:rPr lang="fr-FR" sz="1400" b="1" dirty="0">
                <a:solidFill>
                  <a:schemeClr val="accent2"/>
                </a:solidFill>
                <a:latin typeface="+mj-lt"/>
              </a:rPr>
              <a:t>depuis la dernière étude d’impact en 2023</a:t>
            </a:r>
          </a:p>
        </p:txBody>
      </p:sp>
    </p:spTree>
    <p:extLst>
      <p:ext uri="{BB962C8B-B14F-4D97-AF65-F5344CB8AC3E}">
        <p14:creationId xmlns:p14="http://schemas.microsoft.com/office/powerpoint/2010/main" val="1827978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155864" y="100773"/>
            <a:ext cx="8052380" cy="523220"/>
          </a:xfrm>
          <a:prstGeom prst="rect">
            <a:avLst/>
          </a:prstGeom>
          <a:noFill/>
          <a:ln>
            <a:noFill/>
            <a:prstDash val="sysDot"/>
          </a:ln>
        </p:spPr>
        <p:txBody>
          <a:bodyPr wrap="square" rtlCol="0">
            <a:spAutoFit/>
          </a:bodyPr>
          <a:lstStyle/>
          <a:p>
            <a:r>
              <a:rPr lang="fr-FR" sz="2800" b="1">
                <a:solidFill>
                  <a:schemeClr val="accent1"/>
                </a:solidFill>
                <a:latin typeface="+mj-lt"/>
              </a:rPr>
              <a:t>Le transfert des compétences acquises</a:t>
            </a:r>
            <a:endParaRPr lang="fr-NC" sz="2800" b="1">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54</a:t>
            </a:fld>
            <a:endParaRPr lang="fr-NC" dirty="0"/>
          </a:p>
        </p:txBody>
      </p:sp>
      <p:pic>
        <p:nvPicPr>
          <p:cNvPr id="4" name="Image 3">
            <a:extLst>
              <a:ext uri="{FF2B5EF4-FFF2-40B4-BE49-F238E27FC236}">
                <a16:creationId xmlns:a16="http://schemas.microsoft.com/office/drawing/2014/main" id="{BEABAD7C-3207-4436-8A30-FDD7C1EB9016}"/>
              </a:ext>
            </a:extLst>
          </p:cNvPr>
          <p:cNvPicPr>
            <a:picLocks noChangeAspect="1"/>
          </p:cNvPicPr>
          <p:nvPr/>
        </p:nvPicPr>
        <p:blipFill>
          <a:blip r:embed="rId2"/>
          <a:stretch>
            <a:fillRect/>
          </a:stretch>
        </p:blipFill>
        <p:spPr>
          <a:xfrm>
            <a:off x="9902139" y="707448"/>
            <a:ext cx="2109399" cy="499915"/>
          </a:xfrm>
          <a:prstGeom prst="rect">
            <a:avLst/>
          </a:prstGeom>
        </p:spPr>
      </p:pic>
      <p:sp>
        <p:nvSpPr>
          <p:cNvPr id="5" name="ZoneTexte 4">
            <a:extLst>
              <a:ext uri="{FF2B5EF4-FFF2-40B4-BE49-F238E27FC236}">
                <a16:creationId xmlns:a16="http://schemas.microsoft.com/office/drawing/2014/main" id="{2412B2E0-4D9E-439E-9A4C-AA6285E5C4CB}"/>
              </a:ext>
            </a:extLst>
          </p:cNvPr>
          <p:cNvSpPr txBox="1"/>
          <p:nvPr/>
        </p:nvSpPr>
        <p:spPr>
          <a:xfrm>
            <a:off x="405244" y="1207363"/>
            <a:ext cx="11336483" cy="584775"/>
          </a:xfrm>
          <a:prstGeom prst="rect">
            <a:avLst/>
          </a:prstGeom>
          <a:noFill/>
        </p:spPr>
        <p:txBody>
          <a:bodyPr wrap="square" rtlCol="0">
            <a:spAutoFit/>
          </a:bodyPr>
          <a:lstStyle/>
          <a:p>
            <a:r>
              <a:rPr lang="fr-FR" sz="1600">
                <a:latin typeface="+mj-lt"/>
              </a:rPr>
              <a:t>Comme pour les employeurs, ils ont été questionnés soit compétence par compétence, soit de façon globalisée sur leur appréciation de leur mise en pratique de l'ensemble des compétences visées par la formation.</a:t>
            </a:r>
            <a:endParaRPr lang="fr-NC" sz="1600">
              <a:latin typeface="+mj-lt"/>
            </a:endParaRPr>
          </a:p>
        </p:txBody>
      </p:sp>
      <p:sp>
        <p:nvSpPr>
          <p:cNvPr id="9" name="ZoneTexte 8">
            <a:extLst>
              <a:ext uri="{FF2B5EF4-FFF2-40B4-BE49-F238E27FC236}">
                <a16:creationId xmlns:a16="http://schemas.microsoft.com/office/drawing/2014/main" id="{06D0A7F9-D84E-4DBB-98A8-9A0D51171F28}"/>
              </a:ext>
            </a:extLst>
          </p:cNvPr>
          <p:cNvSpPr txBox="1"/>
          <p:nvPr/>
        </p:nvSpPr>
        <p:spPr>
          <a:xfrm>
            <a:off x="6758248" y="2080429"/>
            <a:ext cx="5167744" cy="3785652"/>
          </a:xfrm>
          <a:prstGeom prst="rect">
            <a:avLst/>
          </a:prstGeom>
          <a:noFill/>
        </p:spPr>
        <p:txBody>
          <a:bodyPr wrap="square" rtlCol="0">
            <a:spAutoFit/>
          </a:bodyPr>
          <a:lstStyle/>
          <a:p>
            <a:pPr algn="just"/>
            <a:r>
              <a:rPr lang="fr-FR" sz="1800" b="1" dirty="0">
                <a:solidFill>
                  <a:srgbClr val="983881"/>
                </a:solidFill>
                <a:latin typeface="+mj-lt"/>
              </a:rPr>
              <a:t>Un taux de transfert des compétences* (complet ou partiel) estimé à près de 78%. </a:t>
            </a:r>
          </a:p>
          <a:p>
            <a:endParaRPr lang="fr-FR" sz="1800" dirty="0">
              <a:latin typeface="+mj-lt"/>
            </a:endParaRPr>
          </a:p>
          <a:p>
            <a:pPr algn="just"/>
            <a:r>
              <a:rPr lang="fr-FR" sz="1400" dirty="0">
                <a:latin typeface="+mj-lt"/>
              </a:rPr>
              <a:t>L’analyse du taux de transfert est basée sur la réponse de 985 stagiaires, soit 20% des participant(e)s aux actions de la programmation.</a:t>
            </a:r>
          </a:p>
          <a:p>
            <a:pPr algn="just"/>
            <a:endParaRPr lang="fr-FR" sz="1400" dirty="0">
              <a:latin typeface="+mj-lt"/>
            </a:endParaRPr>
          </a:p>
          <a:p>
            <a:pPr algn="just"/>
            <a:r>
              <a:rPr lang="fr-FR" sz="1400" dirty="0">
                <a:latin typeface="+mj-lt"/>
              </a:rPr>
              <a:t>Ainsi, d’après l’appréciation des salarié(e)s quant à leur propre mise en pratique des compétences visées par la formation à laquelle ils ont participé, près de 78% des compétences visées ont été transférées que ce soit de façon complète (55%) ou partielle (23 % en partie). </a:t>
            </a:r>
          </a:p>
          <a:p>
            <a:pPr algn="just"/>
            <a:r>
              <a:rPr lang="fr-FR" sz="1400" dirty="0">
                <a:latin typeface="+mj-lt"/>
              </a:rPr>
              <a:t>Des chiffres qui restent stables depuis l’étude d’impact de 2023.</a:t>
            </a:r>
          </a:p>
          <a:p>
            <a:pPr algn="just"/>
            <a:endParaRPr lang="fr-FR" sz="1400" dirty="0">
              <a:latin typeface="+mj-lt"/>
            </a:endParaRPr>
          </a:p>
          <a:p>
            <a:pPr algn="just"/>
            <a:r>
              <a:rPr lang="fr-FR" sz="1400" dirty="0">
                <a:latin typeface="+mj-lt"/>
              </a:rPr>
              <a:t>Le taux de réponse différant beaucoup d’une action de formation à l’autre, il n’est pas possible d’établir de comparaison entre celles-ci.</a:t>
            </a:r>
            <a:endParaRPr lang="fr-NC" sz="1400" dirty="0">
              <a:latin typeface="+mj-lt"/>
            </a:endParaRPr>
          </a:p>
          <a:p>
            <a:endParaRPr lang="fr-NC" dirty="0"/>
          </a:p>
        </p:txBody>
      </p:sp>
      <p:sp>
        <p:nvSpPr>
          <p:cNvPr id="10" name="ZoneTexte 9">
            <a:extLst>
              <a:ext uri="{FF2B5EF4-FFF2-40B4-BE49-F238E27FC236}">
                <a16:creationId xmlns:a16="http://schemas.microsoft.com/office/drawing/2014/main" id="{93451CEC-3DD5-452B-808F-49F386FC57A3}"/>
              </a:ext>
            </a:extLst>
          </p:cNvPr>
          <p:cNvSpPr txBox="1"/>
          <p:nvPr/>
        </p:nvSpPr>
        <p:spPr>
          <a:xfrm>
            <a:off x="0" y="6393838"/>
            <a:ext cx="6602384" cy="430887"/>
          </a:xfrm>
          <a:prstGeom prst="rect">
            <a:avLst/>
          </a:prstGeom>
          <a:noFill/>
        </p:spPr>
        <p:txBody>
          <a:bodyPr wrap="square" rtlCol="0">
            <a:spAutoFit/>
          </a:bodyPr>
          <a:lstStyle/>
          <a:p>
            <a:pPr algn="just"/>
            <a:r>
              <a:rPr lang="fr-FR" sz="1100" i="1" dirty="0"/>
              <a:t>*Taux de transfert estimé sur la base de 985 répondants relatifs aux 304 actions de formation financées dans le cadre des actions de la programmation.</a:t>
            </a:r>
            <a:endParaRPr lang="fr-NC" sz="1100" i="1" dirty="0"/>
          </a:p>
        </p:txBody>
      </p:sp>
      <p:sp>
        <p:nvSpPr>
          <p:cNvPr id="11" name="ZoneTexte 10">
            <a:extLst>
              <a:ext uri="{FF2B5EF4-FFF2-40B4-BE49-F238E27FC236}">
                <a16:creationId xmlns:a16="http://schemas.microsoft.com/office/drawing/2014/main" id="{00CFF4F5-B6A6-4C42-8FE1-01F3473B4DBB}"/>
              </a:ext>
            </a:extLst>
          </p:cNvPr>
          <p:cNvSpPr txBox="1"/>
          <p:nvPr/>
        </p:nvSpPr>
        <p:spPr>
          <a:xfrm>
            <a:off x="233796" y="4773821"/>
            <a:ext cx="6446520" cy="461665"/>
          </a:xfrm>
          <a:prstGeom prst="rect">
            <a:avLst/>
          </a:prstGeom>
          <a:solidFill>
            <a:schemeClr val="bg1">
              <a:lumMod val="95000"/>
            </a:schemeClr>
          </a:solidFill>
        </p:spPr>
        <p:txBody>
          <a:bodyPr wrap="square" rtlCol="0">
            <a:spAutoFit/>
          </a:bodyPr>
          <a:lstStyle/>
          <a:p>
            <a:r>
              <a:rPr lang="fr-FR" sz="1200" i="1" dirty="0">
                <a:latin typeface="+mj-lt"/>
              </a:rPr>
              <a:t>Q- Depuis la fin de la formation, avez-vous mis en pratique les techniques ou les connaissances acquises lors de la formation ( liste des compétences visées à évaluer selon une échelle graduée)</a:t>
            </a:r>
            <a:endParaRPr lang="fr-NC" sz="1200" i="1" dirty="0">
              <a:latin typeface="+mj-lt"/>
            </a:endParaRPr>
          </a:p>
        </p:txBody>
      </p:sp>
      <p:cxnSp>
        <p:nvCxnSpPr>
          <p:cNvPr id="8" name="Connecteur droit 7">
            <a:extLst>
              <a:ext uri="{FF2B5EF4-FFF2-40B4-BE49-F238E27FC236}">
                <a16:creationId xmlns:a16="http://schemas.microsoft.com/office/drawing/2014/main" id="{66AB1634-8B93-BE7E-43EB-E1E452E9C2A5}"/>
              </a:ext>
            </a:extLst>
          </p:cNvPr>
          <p:cNvCxnSpPr/>
          <p:nvPr/>
        </p:nvCxnSpPr>
        <p:spPr>
          <a:xfrm>
            <a:off x="278506" y="623993"/>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graphicFrame>
        <p:nvGraphicFramePr>
          <p:cNvPr id="2" name="Graphique 1">
            <a:extLst>
              <a:ext uri="{FF2B5EF4-FFF2-40B4-BE49-F238E27FC236}">
                <a16:creationId xmlns:a16="http://schemas.microsoft.com/office/drawing/2014/main" id="{EAEF95F8-6371-B505-E539-78453B62091C}"/>
              </a:ext>
            </a:extLst>
          </p:cNvPr>
          <p:cNvGraphicFramePr>
            <a:graphicFrameLocks/>
          </p:cNvGraphicFramePr>
          <p:nvPr>
            <p:extLst>
              <p:ext uri="{D42A27DB-BD31-4B8C-83A1-F6EECF244321}">
                <p14:modId xmlns:p14="http://schemas.microsoft.com/office/powerpoint/2010/main" val="1781026465"/>
              </p:ext>
            </p:extLst>
          </p:nvPr>
        </p:nvGraphicFramePr>
        <p:xfrm>
          <a:off x="220634" y="2150636"/>
          <a:ext cx="6381750" cy="2623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8501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225358" y="102211"/>
            <a:ext cx="8052380" cy="461665"/>
          </a:xfrm>
          <a:prstGeom prst="rect">
            <a:avLst/>
          </a:prstGeom>
          <a:noFill/>
          <a:ln>
            <a:noFill/>
            <a:prstDash val="sysDot"/>
          </a:ln>
        </p:spPr>
        <p:txBody>
          <a:bodyPr wrap="square" rtlCol="0">
            <a:spAutoFit/>
          </a:bodyPr>
          <a:lstStyle/>
          <a:p>
            <a:r>
              <a:rPr lang="fr-FR" sz="2400" b="1">
                <a:solidFill>
                  <a:schemeClr val="accent1"/>
                </a:solidFill>
                <a:latin typeface="+mj-lt"/>
              </a:rPr>
              <a:t>Le transfert des compétences acquises</a:t>
            </a:r>
            <a:endParaRPr lang="fr-NC" sz="2400" b="1">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55</a:t>
            </a:fld>
            <a:endParaRPr lang="fr-NC"/>
          </a:p>
        </p:txBody>
      </p:sp>
      <p:pic>
        <p:nvPicPr>
          <p:cNvPr id="4" name="Image 3">
            <a:extLst>
              <a:ext uri="{FF2B5EF4-FFF2-40B4-BE49-F238E27FC236}">
                <a16:creationId xmlns:a16="http://schemas.microsoft.com/office/drawing/2014/main" id="{BEABAD7C-3207-4436-8A30-FDD7C1EB9016}"/>
              </a:ext>
            </a:extLst>
          </p:cNvPr>
          <p:cNvPicPr>
            <a:picLocks noChangeAspect="1"/>
          </p:cNvPicPr>
          <p:nvPr/>
        </p:nvPicPr>
        <p:blipFill>
          <a:blip r:embed="rId3"/>
          <a:stretch>
            <a:fillRect/>
          </a:stretch>
        </p:blipFill>
        <p:spPr>
          <a:xfrm>
            <a:off x="9873859" y="707448"/>
            <a:ext cx="2109399" cy="499915"/>
          </a:xfrm>
          <a:prstGeom prst="rect">
            <a:avLst/>
          </a:prstGeom>
        </p:spPr>
      </p:pic>
      <p:graphicFrame>
        <p:nvGraphicFramePr>
          <p:cNvPr id="11" name="Graphique 10">
            <a:extLst>
              <a:ext uri="{FF2B5EF4-FFF2-40B4-BE49-F238E27FC236}">
                <a16:creationId xmlns:a16="http://schemas.microsoft.com/office/drawing/2014/main" id="{7EA86B81-1630-4193-A1DF-34C4333254C6}"/>
              </a:ext>
            </a:extLst>
          </p:cNvPr>
          <p:cNvGraphicFramePr>
            <a:graphicFrameLocks/>
          </p:cNvGraphicFramePr>
          <p:nvPr>
            <p:extLst>
              <p:ext uri="{D42A27DB-BD31-4B8C-83A1-F6EECF244321}">
                <p14:modId xmlns:p14="http://schemas.microsoft.com/office/powerpoint/2010/main" val="917874566"/>
              </p:ext>
            </p:extLst>
          </p:nvPr>
        </p:nvGraphicFramePr>
        <p:xfrm>
          <a:off x="574616" y="1911778"/>
          <a:ext cx="5368983" cy="3501886"/>
        </p:xfrm>
        <a:graphic>
          <a:graphicData uri="http://schemas.openxmlformats.org/drawingml/2006/chart">
            <c:chart xmlns:c="http://schemas.openxmlformats.org/drawingml/2006/chart" xmlns:r="http://schemas.openxmlformats.org/officeDocument/2006/relationships" r:id="rId4"/>
          </a:graphicData>
        </a:graphic>
      </p:graphicFrame>
      <p:sp>
        <p:nvSpPr>
          <p:cNvPr id="12" name="ZoneTexte 11">
            <a:extLst>
              <a:ext uri="{FF2B5EF4-FFF2-40B4-BE49-F238E27FC236}">
                <a16:creationId xmlns:a16="http://schemas.microsoft.com/office/drawing/2014/main" id="{4476EF15-2335-4392-9F3C-CBD0584A5776}"/>
              </a:ext>
            </a:extLst>
          </p:cNvPr>
          <p:cNvSpPr txBox="1"/>
          <p:nvPr/>
        </p:nvSpPr>
        <p:spPr>
          <a:xfrm>
            <a:off x="6096000" y="2730600"/>
            <a:ext cx="5666509" cy="1815882"/>
          </a:xfrm>
          <a:prstGeom prst="rect">
            <a:avLst/>
          </a:prstGeom>
          <a:noFill/>
        </p:spPr>
        <p:txBody>
          <a:bodyPr wrap="square" rtlCol="0">
            <a:spAutoFit/>
          </a:bodyPr>
          <a:lstStyle/>
          <a:p>
            <a:pPr algn="just"/>
            <a:r>
              <a:rPr lang="fr-FR" sz="1400">
                <a:latin typeface="+mj-lt"/>
              </a:rPr>
              <a:t>Concernant la seconde méthode d’évaluation utilisée par les organismes de formation, elle a été utilisée auprès de 58 répondants pour le projet professionnalisation de la filière bois, produit et process de la fabrication du chocolat et la session 1 de la formation de formateur.</a:t>
            </a:r>
          </a:p>
          <a:p>
            <a:pPr algn="just"/>
            <a:endParaRPr lang="fr-FR" sz="1400">
              <a:latin typeface="+mj-lt"/>
            </a:endParaRPr>
          </a:p>
          <a:p>
            <a:pPr algn="just"/>
            <a:r>
              <a:rPr lang="fr-FR" sz="1400">
                <a:latin typeface="+mj-lt"/>
              </a:rPr>
              <a:t>Sur ces 58 stagiaires, 92% ont estimé avoir transféré les compétences acquises en formation, soit de manière complète (48%) soit de manière partielle (42%).</a:t>
            </a:r>
            <a:endParaRPr lang="fr-NC" sz="1400">
              <a:latin typeface="+mj-lt"/>
            </a:endParaRPr>
          </a:p>
        </p:txBody>
      </p:sp>
      <p:sp>
        <p:nvSpPr>
          <p:cNvPr id="8" name="ZoneTexte 7">
            <a:extLst>
              <a:ext uri="{FF2B5EF4-FFF2-40B4-BE49-F238E27FC236}">
                <a16:creationId xmlns:a16="http://schemas.microsoft.com/office/drawing/2014/main" id="{6F6BCC39-9C30-4A97-A99B-9B48FCA73378}"/>
              </a:ext>
            </a:extLst>
          </p:cNvPr>
          <p:cNvSpPr txBox="1"/>
          <p:nvPr/>
        </p:nvSpPr>
        <p:spPr>
          <a:xfrm>
            <a:off x="503583" y="5581544"/>
            <a:ext cx="5666509" cy="461665"/>
          </a:xfrm>
          <a:prstGeom prst="rect">
            <a:avLst/>
          </a:prstGeom>
          <a:solidFill>
            <a:schemeClr val="bg1">
              <a:lumMod val="95000"/>
            </a:schemeClr>
          </a:solidFill>
        </p:spPr>
        <p:txBody>
          <a:bodyPr wrap="square" rtlCol="0">
            <a:spAutoFit/>
          </a:bodyPr>
          <a:lstStyle/>
          <a:p>
            <a:r>
              <a:rPr lang="fr-FR" sz="1200" i="1">
                <a:latin typeface="+mj-lt"/>
              </a:rPr>
              <a:t>Q- Depuis la fin de la formation, avez-vous pu mettre en pratique ce que vous avez appris- à évaluer avec une échelle graduée</a:t>
            </a:r>
            <a:endParaRPr lang="fr-NC" sz="1200" i="1">
              <a:latin typeface="+mj-lt"/>
            </a:endParaRPr>
          </a:p>
        </p:txBody>
      </p:sp>
      <p:cxnSp>
        <p:nvCxnSpPr>
          <p:cNvPr id="5" name="Connecteur droit 4">
            <a:extLst>
              <a:ext uri="{FF2B5EF4-FFF2-40B4-BE49-F238E27FC236}">
                <a16:creationId xmlns:a16="http://schemas.microsoft.com/office/drawing/2014/main" id="{24DA74D8-FF1E-CBC0-6ED3-32A03A32D02B}"/>
              </a:ext>
            </a:extLst>
          </p:cNvPr>
          <p:cNvCxnSpPr/>
          <p:nvPr/>
        </p:nvCxnSpPr>
        <p:spPr>
          <a:xfrm>
            <a:off x="342899" y="579744"/>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06376843"/>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332512" y="159636"/>
            <a:ext cx="8052380" cy="461665"/>
          </a:xfrm>
          <a:prstGeom prst="rect">
            <a:avLst/>
          </a:prstGeom>
          <a:noFill/>
          <a:ln>
            <a:noFill/>
            <a:prstDash val="sysDot"/>
          </a:ln>
        </p:spPr>
        <p:txBody>
          <a:bodyPr wrap="square" rtlCol="0">
            <a:spAutoFit/>
          </a:bodyPr>
          <a:lstStyle/>
          <a:p>
            <a:r>
              <a:rPr lang="fr-FR" sz="2400" b="1">
                <a:solidFill>
                  <a:schemeClr val="accent1"/>
                </a:solidFill>
                <a:latin typeface="+mj-lt"/>
              </a:rPr>
              <a:t>Les leviers pour inciter à une plus grande mise en pratique </a:t>
            </a:r>
            <a:endParaRPr lang="fr-NC" sz="2400" b="1">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56</a:t>
            </a:fld>
            <a:endParaRPr lang="fr-NC"/>
          </a:p>
        </p:txBody>
      </p:sp>
      <p:sp>
        <p:nvSpPr>
          <p:cNvPr id="5" name="ZoneTexte 4">
            <a:extLst>
              <a:ext uri="{FF2B5EF4-FFF2-40B4-BE49-F238E27FC236}">
                <a16:creationId xmlns:a16="http://schemas.microsoft.com/office/drawing/2014/main" id="{5A8716D9-C2E0-43E1-8F72-85F27B66DBEA}"/>
              </a:ext>
            </a:extLst>
          </p:cNvPr>
          <p:cNvSpPr txBox="1"/>
          <p:nvPr/>
        </p:nvSpPr>
        <p:spPr>
          <a:xfrm>
            <a:off x="332512" y="1519345"/>
            <a:ext cx="11473904" cy="738664"/>
          </a:xfrm>
          <a:prstGeom prst="rect">
            <a:avLst/>
          </a:prstGeom>
          <a:noFill/>
        </p:spPr>
        <p:txBody>
          <a:bodyPr wrap="square" rtlCol="0">
            <a:spAutoFit/>
          </a:bodyPr>
          <a:lstStyle/>
          <a:p>
            <a:pPr algn="just"/>
            <a:r>
              <a:rPr lang="fr-FR" sz="1400" dirty="0">
                <a:latin typeface="+mj-lt"/>
              </a:rPr>
              <a:t>Comme pour les employeurs </a:t>
            </a:r>
            <a:r>
              <a:rPr lang="fr-FR" sz="1400" b="1" dirty="0">
                <a:solidFill>
                  <a:schemeClr val="accent1"/>
                </a:solidFill>
                <a:latin typeface="+mj-lt"/>
              </a:rPr>
              <a:t>la raison la plus souvent évoquée </a:t>
            </a:r>
            <a:r>
              <a:rPr lang="fr-FR" sz="1400" dirty="0">
                <a:latin typeface="+mj-lt"/>
              </a:rPr>
              <a:t>pour expliquer la non mise en pratique complète des compétences reste le fait que </a:t>
            </a:r>
            <a:r>
              <a:rPr lang="fr-FR" sz="1400" b="1" dirty="0">
                <a:solidFill>
                  <a:schemeClr val="accent1"/>
                </a:solidFill>
                <a:latin typeface="+mj-lt"/>
              </a:rPr>
              <a:t>l'occasion ne s'est pas présentée </a:t>
            </a:r>
            <a:r>
              <a:rPr lang="fr-FR" sz="1400" dirty="0">
                <a:latin typeface="+mj-lt"/>
              </a:rPr>
              <a:t>(68% des répondants- sur la base de 285 répondants). Elle est suivie par le fait que la formation dispensée pas en lien avec leurs missions (15% contre 10% dans la version 2023) et par le manque de moyens nécessaires (12%)</a:t>
            </a:r>
            <a:endParaRPr lang="fr-NC" sz="1400" dirty="0">
              <a:latin typeface="+mj-lt"/>
            </a:endParaRPr>
          </a:p>
        </p:txBody>
      </p:sp>
      <p:sp>
        <p:nvSpPr>
          <p:cNvPr id="8" name="ZoneTexte 7">
            <a:extLst>
              <a:ext uri="{FF2B5EF4-FFF2-40B4-BE49-F238E27FC236}">
                <a16:creationId xmlns:a16="http://schemas.microsoft.com/office/drawing/2014/main" id="{4B7312D3-DE71-4BDB-9E17-47C4C23BA1B6}"/>
              </a:ext>
            </a:extLst>
          </p:cNvPr>
          <p:cNvSpPr txBox="1"/>
          <p:nvPr/>
        </p:nvSpPr>
        <p:spPr>
          <a:xfrm>
            <a:off x="98223" y="2535671"/>
            <a:ext cx="4962150" cy="3754874"/>
          </a:xfrm>
          <a:prstGeom prst="rect">
            <a:avLst/>
          </a:prstGeom>
          <a:noFill/>
        </p:spPr>
        <p:txBody>
          <a:bodyPr wrap="square" rtlCol="0">
            <a:spAutoFit/>
          </a:bodyPr>
          <a:lstStyle/>
          <a:p>
            <a:pPr marL="285750" indent="-285750" algn="just">
              <a:buFont typeface="Wingdings" panose="05000000000000000000" pitchFamily="2" charset="2"/>
              <a:buChar char="§"/>
            </a:pPr>
            <a:r>
              <a:rPr lang="fr-FR" sz="1400" b="1" dirty="0">
                <a:solidFill>
                  <a:schemeClr val="accent1"/>
                </a:solidFill>
                <a:latin typeface="+mj-lt"/>
              </a:rPr>
              <a:t>Le principal levier identifié </a:t>
            </a:r>
            <a:r>
              <a:rPr lang="fr-FR" sz="1400" dirty="0">
                <a:solidFill>
                  <a:schemeClr val="accent1"/>
                </a:solidFill>
                <a:latin typeface="+mj-lt"/>
              </a:rPr>
              <a:t>: </a:t>
            </a:r>
            <a:r>
              <a:rPr lang="fr-FR" sz="1400" b="1" dirty="0">
                <a:solidFill>
                  <a:schemeClr val="accent1"/>
                </a:solidFill>
                <a:latin typeface="+mj-lt"/>
              </a:rPr>
              <a:t>disposer de plus de temps </a:t>
            </a:r>
            <a:r>
              <a:rPr lang="fr-FR" sz="1400" dirty="0">
                <a:latin typeface="+mj-lt"/>
              </a:rPr>
              <a:t>(au sens de se libérer du temps pour mettre en pratique) avec 67% des répondants (contre 56% dans la version 2023)</a:t>
            </a:r>
          </a:p>
          <a:p>
            <a:pPr marL="285750" indent="-285750" algn="just">
              <a:buFont typeface="Wingdings" panose="05000000000000000000" pitchFamily="2" charset="2"/>
              <a:buChar char="§"/>
            </a:pPr>
            <a:r>
              <a:rPr lang="fr-FR" sz="1400" dirty="0">
                <a:latin typeface="+mj-lt"/>
              </a:rPr>
              <a:t>Dans des proportions similaires, les répondants ont ensuite identifié </a:t>
            </a:r>
            <a:r>
              <a:rPr lang="fr-FR" sz="1400" b="1" dirty="0">
                <a:solidFill>
                  <a:schemeClr val="accent1"/>
                </a:solidFill>
                <a:latin typeface="+mj-lt"/>
              </a:rPr>
              <a:t>deux leviers internes à l’entreprise </a:t>
            </a:r>
            <a:r>
              <a:rPr lang="fr-FR" sz="1400" dirty="0">
                <a:solidFill>
                  <a:schemeClr val="accent1"/>
                </a:solidFill>
                <a:latin typeface="+mj-lt"/>
              </a:rPr>
              <a:t>:  </a:t>
            </a:r>
            <a:r>
              <a:rPr lang="fr-FR" sz="1400" dirty="0">
                <a:latin typeface="+mj-lt"/>
              </a:rPr>
              <a:t>l’évolution de l’organisation de l’entreprise (41% contre 32% dans la version 2023) et l’évolution du poste (28%), ce dernier étant plus en retrait dans la perception des employeurs (21%).</a:t>
            </a:r>
          </a:p>
          <a:p>
            <a:pPr marL="285750" indent="-285750" algn="just">
              <a:buFont typeface="Wingdings" panose="05000000000000000000" pitchFamily="2" charset="2"/>
              <a:buChar char="§"/>
            </a:pPr>
            <a:r>
              <a:rPr lang="fr-FR" sz="1400" dirty="0">
                <a:latin typeface="+mj-lt"/>
              </a:rPr>
              <a:t>Bien que la nécessité </a:t>
            </a:r>
            <a:r>
              <a:rPr lang="fr-FR" sz="1400" b="1" dirty="0">
                <a:solidFill>
                  <a:schemeClr val="accent1"/>
                </a:solidFill>
                <a:latin typeface="+mj-lt"/>
              </a:rPr>
              <a:t>d'être guidé par son employeur ou un collègue</a:t>
            </a:r>
            <a:r>
              <a:rPr lang="fr-FR" sz="1400" dirty="0">
                <a:solidFill>
                  <a:schemeClr val="accent1"/>
                </a:solidFill>
                <a:latin typeface="+mj-lt"/>
              </a:rPr>
              <a:t> </a:t>
            </a:r>
            <a:r>
              <a:rPr lang="fr-FR" sz="1400" dirty="0">
                <a:latin typeface="+mj-lt"/>
              </a:rPr>
              <a:t>n'arrive qu’en cinquième position avec 19% des répondants, respectivement 27% et 23% des répondants relatifs aux actions maintenance engin et professionnalisation de la filière viande l'ont identifié comme un levier.</a:t>
            </a:r>
          </a:p>
          <a:p>
            <a:pPr marL="285750" indent="-285750" algn="just">
              <a:buFont typeface="Wingdings" panose="05000000000000000000" pitchFamily="2" charset="2"/>
              <a:buChar char="§"/>
            </a:pPr>
            <a:r>
              <a:rPr lang="fr-FR" sz="1400" dirty="0">
                <a:latin typeface="+mj-lt"/>
              </a:rPr>
              <a:t>Enfin les participants à l'action CAPITAINE 200 se distinguent de la moyenne avec l'intégralité des répondants qui estiment que le fait de </a:t>
            </a:r>
            <a:r>
              <a:rPr lang="fr-FR" sz="1400" b="1" dirty="0">
                <a:solidFill>
                  <a:schemeClr val="accent1"/>
                </a:solidFill>
                <a:latin typeface="+mj-lt"/>
              </a:rPr>
              <a:t>disposer de matériel nécessaire </a:t>
            </a:r>
            <a:r>
              <a:rPr lang="fr-FR" sz="1400" dirty="0">
                <a:latin typeface="+mj-lt"/>
              </a:rPr>
              <a:t>est le principal levier.</a:t>
            </a:r>
            <a:endParaRPr lang="fr-NC" sz="1400" dirty="0">
              <a:latin typeface="+mj-lt"/>
            </a:endParaRPr>
          </a:p>
        </p:txBody>
      </p:sp>
      <p:pic>
        <p:nvPicPr>
          <p:cNvPr id="10" name="Image 9">
            <a:extLst>
              <a:ext uri="{FF2B5EF4-FFF2-40B4-BE49-F238E27FC236}">
                <a16:creationId xmlns:a16="http://schemas.microsoft.com/office/drawing/2014/main" id="{0EB485F0-A966-492B-9504-D6650E674440}"/>
              </a:ext>
            </a:extLst>
          </p:cNvPr>
          <p:cNvPicPr>
            <a:picLocks noChangeAspect="1"/>
          </p:cNvPicPr>
          <p:nvPr/>
        </p:nvPicPr>
        <p:blipFill>
          <a:blip r:embed="rId2"/>
          <a:stretch>
            <a:fillRect/>
          </a:stretch>
        </p:blipFill>
        <p:spPr>
          <a:xfrm>
            <a:off x="9902139" y="973989"/>
            <a:ext cx="2109399" cy="499915"/>
          </a:xfrm>
          <a:prstGeom prst="rect">
            <a:avLst/>
          </a:prstGeom>
        </p:spPr>
      </p:pic>
      <p:sp>
        <p:nvSpPr>
          <p:cNvPr id="9" name="ZoneTexte 8">
            <a:extLst>
              <a:ext uri="{FF2B5EF4-FFF2-40B4-BE49-F238E27FC236}">
                <a16:creationId xmlns:a16="http://schemas.microsoft.com/office/drawing/2014/main" id="{4033CB96-889B-4896-BA16-6D409AE27A1A}"/>
              </a:ext>
            </a:extLst>
          </p:cNvPr>
          <p:cNvSpPr txBox="1"/>
          <p:nvPr/>
        </p:nvSpPr>
        <p:spPr>
          <a:xfrm>
            <a:off x="5237975" y="5946144"/>
            <a:ext cx="6557016" cy="461665"/>
          </a:xfrm>
          <a:prstGeom prst="rect">
            <a:avLst/>
          </a:prstGeom>
          <a:solidFill>
            <a:schemeClr val="bg1">
              <a:lumMod val="95000"/>
            </a:schemeClr>
          </a:solidFill>
        </p:spPr>
        <p:txBody>
          <a:bodyPr wrap="square" rtlCol="0">
            <a:spAutoFit/>
          </a:bodyPr>
          <a:lstStyle/>
          <a:p>
            <a:pPr algn="just"/>
            <a:r>
              <a:rPr lang="fr-FR" sz="1200" i="1"/>
              <a:t>Q- Qu’est-ce qui pourrait vous inciter à utiliser plus souvent ce que vous avez appris? – Question à choix multiples, plusieurs réponses possibles.</a:t>
            </a:r>
            <a:endParaRPr lang="fr-NC" sz="1200" i="1"/>
          </a:p>
        </p:txBody>
      </p:sp>
      <p:cxnSp>
        <p:nvCxnSpPr>
          <p:cNvPr id="7" name="Connecteur droit 6">
            <a:extLst>
              <a:ext uri="{FF2B5EF4-FFF2-40B4-BE49-F238E27FC236}">
                <a16:creationId xmlns:a16="http://schemas.microsoft.com/office/drawing/2014/main" id="{09EEDEF8-1376-3BDE-89C8-E004FE7FF5B9}"/>
              </a:ext>
            </a:extLst>
          </p:cNvPr>
          <p:cNvCxnSpPr/>
          <p:nvPr/>
        </p:nvCxnSpPr>
        <p:spPr>
          <a:xfrm>
            <a:off x="289392" y="65812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graphicFrame>
        <p:nvGraphicFramePr>
          <p:cNvPr id="2" name="Graphique 1">
            <a:extLst>
              <a:ext uri="{FF2B5EF4-FFF2-40B4-BE49-F238E27FC236}">
                <a16:creationId xmlns:a16="http://schemas.microsoft.com/office/drawing/2014/main" id="{99FE899F-9E77-F1CF-91B9-C86D0597AC25}"/>
              </a:ext>
            </a:extLst>
          </p:cNvPr>
          <p:cNvGraphicFramePr>
            <a:graphicFrameLocks/>
          </p:cNvGraphicFramePr>
          <p:nvPr>
            <p:extLst>
              <p:ext uri="{D42A27DB-BD31-4B8C-83A1-F6EECF244321}">
                <p14:modId xmlns:p14="http://schemas.microsoft.com/office/powerpoint/2010/main" val="2041933406"/>
              </p:ext>
            </p:extLst>
          </p:nvPr>
        </p:nvGraphicFramePr>
        <p:xfrm>
          <a:off x="5237975" y="2732593"/>
          <a:ext cx="6381750" cy="3008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0369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1" y="125959"/>
            <a:ext cx="9395209" cy="461665"/>
          </a:xfrm>
          <a:prstGeom prst="rect">
            <a:avLst/>
          </a:prstGeom>
          <a:noFill/>
          <a:ln>
            <a:noFill/>
            <a:prstDash val="sysDot"/>
          </a:ln>
        </p:spPr>
        <p:txBody>
          <a:bodyPr wrap="square" rtlCol="0">
            <a:spAutoFit/>
          </a:bodyPr>
          <a:lstStyle/>
          <a:p>
            <a:r>
              <a:rPr lang="fr-FR" sz="2400" b="1" dirty="0">
                <a:solidFill>
                  <a:schemeClr val="accent1"/>
                </a:solidFill>
                <a:latin typeface="+mj-lt"/>
              </a:rPr>
              <a:t>Une perception du gain de performance qui progresse côté employeur</a:t>
            </a:r>
            <a:endParaRPr lang="fr-NC" sz="2400" b="1" dirty="0">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57</a:t>
            </a:fld>
            <a:endParaRPr lang="fr-NC"/>
          </a:p>
        </p:txBody>
      </p:sp>
      <p:sp>
        <p:nvSpPr>
          <p:cNvPr id="9" name="ZoneTexte 8">
            <a:extLst>
              <a:ext uri="{FF2B5EF4-FFF2-40B4-BE49-F238E27FC236}">
                <a16:creationId xmlns:a16="http://schemas.microsoft.com/office/drawing/2014/main" id="{3A83212C-86C7-49F5-9CB2-D281CEF2EE47}"/>
              </a:ext>
            </a:extLst>
          </p:cNvPr>
          <p:cNvSpPr txBox="1"/>
          <p:nvPr/>
        </p:nvSpPr>
        <p:spPr>
          <a:xfrm>
            <a:off x="8446291" y="1396960"/>
            <a:ext cx="2105580" cy="369332"/>
          </a:xfrm>
          <a:prstGeom prst="rect">
            <a:avLst/>
          </a:prstGeom>
          <a:solidFill>
            <a:srgbClr val="FF9966"/>
          </a:solidFill>
        </p:spPr>
        <p:txBody>
          <a:bodyPr wrap="square" rtlCol="0">
            <a:spAutoFit/>
          </a:bodyPr>
          <a:lstStyle/>
          <a:p>
            <a:pPr algn="ctr"/>
            <a:r>
              <a:rPr lang="fr-FR" b="1" dirty="0">
                <a:solidFill>
                  <a:schemeClr val="bg1"/>
                </a:solidFill>
                <a:latin typeface="+mj-lt"/>
              </a:rPr>
              <a:t>Version salarié(e)</a:t>
            </a:r>
            <a:endParaRPr lang="fr-NC" b="1" dirty="0">
              <a:solidFill>
                <a:schemeClr val="bg1"/>
              </a:solidFill>
              <a:latin typeface="+mj-lt"/>
            </a:endParaRPr>
          </a:p>
        </p:txBody>
      </p:sp>
      <p:sp>
        <p:nvSpPr>
          <p:cNvPr id="7" name="ZoneTexte 6">
            <a:extLst>
              <a:ext uri="{FF2B5EF4-FFF2-40B4-BE49-F238E27FC236}">
                <a16:creationId xmlns:a16="http://schemas.microsoft.com/office/drawing/2014/main" id="{996AA414-025C-4F8B-A596-6814E13925E0}"/>
              </a:ext>
            </a:extLst>
          </p:cNvPr>
          <p:cNvSpPr txBox="1"/>
          <p:nvPr/>
        </p:nvSpPr>
        <p:spPr>
          <a:xfrm>
            <a:off x="2146398" y="1360025"/>
            <a:ext cx="2105580" cy="369332"/>
          </a:xfrm>
          <a:prstGeom prst="rect">
            <a:avLst/>
          </a:prstGeom>
          <a:solidFill>
            <a:schemeClr val="accent6">
              <a:lumMod val="60000"/>
              <a:lumOff val="40000"/>
            </a:schemeClr>
          </a:solidFill>
        </p:spPr>
        <p:txBody>
          <a:bodyPr wrap="square" rtlCol="0">
            <a:spAutoFit/>
          </a:bodyPr>
          <a:lstStyle/>
          <a:p>
            <a:pPr algn="ctr"/>
            <a:r>
              <a:rPr lang="fr-FR" b="1">
                <a:solidFill>
                  <a:schemeClr val="bg1"/>
                </a:solidFill>
                <a:latin typeface="+mj-lt"/>
              </a:rPr>
              <a:t>Version employeur</a:t>
            </a:r>
            <a:endParaRPr lang="fr-NC" b="1">
              <a:solidFill>
                <a:schemeClr val="bg1"/>
              </a:solidFill>
              <a:latin typeface="+mj-lt"/>
            </a:endParaRPr>
          </a:p>
        </p:txBody>
      </p:sp>
      <p:sp>
        <p:nvSpPr>
          <p:cNvPr id="4" name="ZoneTexte 3">
            <a:extLst>
              <a:ext uri="{FF2B5EF4-FFF2-40B4-BE49-F238E27FC236}">
                <a16:creationId xmlns:a16="http://schemas.microsoft.com/office/drawing/2014/main" id="{A294EA85-2A6B-44FA-84BB-2E7D44E2428D}"/>
              </a:ext>
            </a:extLst>
          </p:cNvPr>
          <p:cNvSpPr txBox="1"/>
          <p:nvPr/>
        </p:nvSpPr>
        <p:spPr>
          <a:xfrm>
            <a:off x="297873" y="4654549"/>
            <a:ext cx="11596253" cy="1477328"/>
          </a:xfrm>
          <a:prstGeom prst="rect">
            <a:avLst/>
          </a:prstGeom>
          <a:noFill/>
        </p:spPr>
        <p:txBody>
          <a:bodyPr wrap="square" rtlCol="0">
            <a:spAutoFit/>
          </a:bodyPr>
          <a:lstStyle/>
          <a:p>
            <a:pPr algn="just"/>
            <a:r>
              <a:rPr lang="fr-FR" sz="1500" dirty="0">
                <a:latin typeface="+mj-lt"/>
              </a:rPr>
              <a:t>461 employeurs concernés par les actions de la programmation et 713 stagiaires ont été interrogés quant à leur appréciation de l’impact de la formation sur la performance de leur salarié(e) ou leur propre performance. </a:t>
            </a:r>
            <a:r>
              <a:rPr lang="fr-FR" sz="1500" b="1" dirty="0">
                <a:solidFill>
                  <a:schemeClr val="accent1"/>
                </a:solidFill>
                <a:latin typeface="+mj-lt"/>
              </a:rPr>
              <a:t>80% des employeurs interrogés </a:t>
            </a:r>
            <a:r>
              <a:rPr lang="fr-FR" sz="1500" dirty="0">
                <a:latin typeface="+mj-lt"/>
              </a:rPr>
              <a:t>ont estimé que </a:t>
            </a:r>
            <a:r>
              <a:rPr lang="fr-FR" sz="1500" b="1" dirty="0">
                <a:solidFill>
                  <a:schemeClr val="accent1"/>
                </a:solidFill>
                <a:latin typeface="+mj-lt"/>
              </a:rPr>
              <a:t>la formation a permis à leur(s) salarié(s) d’être plus performant (contre 77% dans la version 2023) </a:t>
            </a:r>
            <a:r>
              <a:rPr lang="fr-FR" sz="1500" dirty="0">
                <a:latin typeface="+mj-lt"/>
              </a:rPr>
              <a:t>et </a:t>
            </a:r>
            <a:r>
              <a:rPr lang="fr-FR" sz="1500" b="1" dirty="0">
                <a:solidFill>
                  <a:schemeClr val="accent1"/>
                </a:solidFill>
                <a:latin typeface="+mj-lt"/>
              </a:rPr>
              <a:t>83% des stagiaires ont le sentiment d’être plus performants </a:t>
            </a:r>
            <a:r>
              <a:rPr lang="fr-FR" sz="1500" dirty="0">
                <a:latin typeface="+mj-lt"/>
              </a:rPr>
              <a:t>(taux stable).</a:t>
            </a:r>
          </a:p>
          <a:p>
            <a:pPr algn="just"/>
            <a:endParaRPr lang="fr-FR" sz="1500" dirty="0">
              <a:latin typeface="+mj-lt"/>
            </a:endParaRPr>
          </a:p>
          <a:p>
            <a:pPr algn="just"/>
            <a:r>
              <a:rPr lang="fr-FR" sz="1500" dirty="0">
                <a:latin typeface="+mj-lt"/>
              </a:rPr>
              <a:t>Pour les 6% de stagiaires ne s’estimant pas plus performants à l’issu de la formation, une partie d’entre eux a considéré que la formation suivie n’était pas adaptée à leur niveau ou à leur mission dans l’entreprise.</a:t>
            </a:r>
            <a:endParaRPr lang="fr-NC" sz="1500" dirty="0">
              <a:latin typeface="+mj-lt"/>
            </a:endParaRPr>
          </a:p>
        </p:txBody>
      </p:sp>
      <p:sp>
        <p:nvSpPr>
          <p:cNvPr id="11" name="ZoneTexte 10">
            <a:extLst>
              <a:ext uri="{FF2B5EF4-FFF2-40B4-BE49-F238E27FC236}">
                <a16:creationId xmlns:a16="http://schemas.microsoft.com/office/drawing/2014/main" id="{D8A5E09E-44CE-47D8-BF07-7658972039B1}"/>
              </a:ext>
            </a:extLst>
          </p:cNvPr>
          <p:cNvSpPr txBox="1"/>
          <p:nvPr/>
        </p:nvSpPr>
        <p:spPr>
          <a:xfrm>
            <a:off x="460505" y="4295782"/>
            <a:ext cx="11433621" cy="276999"/>
          </a:xfrm>
          <a:prstGeom prst="rect">
            <a:avLst/>
          </a:prstGeom>
          <a:solidFill>
            <a:schemeClr val="bg1">
              <a:lumMod val="95000"/>
            </a:schemeClr>
          </a:solidFill>
        </p:spPr>
        <p:txBody>
          <a:bodyPr wrap="square" rtlCol="0">
            <a:spAutoFit/>
          </a:bodyPr>
          <a:lstStyle/>
          <a:p>
            <a:r>
              <a:rPr lang="fr-FR" sz="1200" i="1" dirty="0"/>
              <a:t>Q- Avez-vous le sentiment que la formation a permis à votre salarié(e) d’être plus performant(e)? / Avez-vous le sentiment que la formation vous a permis d’être plus performant(e)?</a:t>
            </a:r>
            <a:endParaRPr lang="fr-NC" sz="1200" i="1" dirty="0"/>
          </a:p>
        </p:txBody>
      </p:sp>
      <p:cxnSp>
        <p:nvCxnSpPr>
          <p:cNvPr id="5" name="Connecteur droit 4">
            <a:extLst>
              <a:ext uri="{FF2B5EF4-FFF2-40B4-BE49-F238E27FC236}">
                <a16:creationId xmlns:a16="http://schemas.microsoft.com/office/drawing/2014/main" id="{076464E4-EAF4-32CA-98A2-B4CD7D237415}"/>
              </a:ext>
            </a:extLst>
          </p:cNvPr>
          <p:cNvCxnSpPr/>
          <p:nvPr/>
        </p:nvCxnSpPr>
        <p:spPr>
          <a:xfrm>
            <a:off x="289392" y="65812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graphicFrame>
        <p:nvGraphicFramePr>
          <p:cNvPr id="2" name="Graphique 1">
            <a:extLst>
              <a:ext uri="{FF2B5EF4-FFF2-40B4-BE49-F238E27FC236}">
                <a16:creationId xmlns:a16="http://schemas.microsoft.com/office/drawing/2014/main" id="{A2858C90-E907-DA07-99C3-DBFBB8A30E84}"/>
              </a:ext>
            </a:extLst>
          </p:cNvPr>
          <p:cNvGraphicFramePr>
            <a:graphicFrameLocks/>
          </p:cNvGraphicFramePr>
          <p:nvPr>
            <p:extLst>
              <p:ext uri="{D42A27DB-BD31-4B8C-83A1-F6EECF244321}">
                <p14:modId xmlns:p14="http://schemas.microsoft.com/office/powerpoint/2010/main" val="2223281806"/>
              </p:ext>
            </p:extLst>
          </p:nvPr>
        </p:nvGraphicFramePr>
        <p:xfrm>
          <a:off x="398520" y="1967026"/>
          <a:ext cx="5601335" cy="209108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 9">
            <a:extLst>
              <a:ext uri="{FF2B5EF4-FFF2-40B4-BE49-F238E27FC236}">
                <a16:creationId xmlns:a16="http://schemas.microsoft.com/office/drawing/2014/main" id="{8D7DDF1E-D9A2-A6A7-CF88-088BE997E8B8}"/>
              </a:ext>
            </a:extLst>
          </p:cNvPr>
          <p:cNvPicPr>
            <a:picLocks noChangeAspect="1"/>
          </p:cNvPicPr>
          <p:nvPr/>
        </p:nvPicPr>
        <p:blipFill>
          <a:blip r:embed="rId3"/>
          <a:stretch>
            <a:fillRect/>
          </a:stretch>
        </p:blipFill>
        <p:spPr>
          <a:xfrm>
            <a:off x="6609398" y="1962090"/>
            <a:ext cx="5145470" cy="2091109"/>
          </a:xfrm>
          <a:prstGeom prst="rect">
            <a:avLst/>
          </a:prstGeom>
        </p:spPr>
      </p:pic>
    </p:spTree>
    <p:extLst>
      <p:ext uri="{BB962C8B-B14F-4D97-AF65-F5344CB8AC3E}">
        <p14:creationId xmlns:p14="http://schemas.microsoft.com/office/powerpoint/2010/main" val="1787406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232512" y="153671"/>
            <a:ext cx="8052380" cy="461665"/>
          </a:xfrm>
          <a:prstGeom prst="rect">
            <a:avLst/>
          </a:prstGeom>
          <a:solidFill>
            <a:schemeClr val="bg1"/>
          </a:solidFill>
          <a:ln>
            <a:noFill/>
            <a:prstDash val="sysDot"/>
          </a:ln>
        </p:spPr>
        <p:txBody>
          <a:bodyPr wrap="square" rtlCol="0">
            <a:spAutoFit/>
          </a:bodyPr>
          <a:lstStyle/>
          <a:p>
            <a:r>
              <a:rPr lang="fr-FR" sz="2400" b="1">
                <a:solidFill>
                  <a:schemeClr val="accent1"/>
                </a:solidFill>
                <a:latin typeface="+mj-lt"/>
              </a:rPr>
              <a:t>Un gain de performance aux multiples facettes</a:t>
            </a:r>
            <a:endParaRPr lang="fr-NC" sz="2400" b="1">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58</a:t>
            </a:fld>
            <a:endParaRPr lang="fr-NC"/>
          </a:p>
        </p:txBody>
      </p:sp>
      <p:sp>
        <p:nvSpPr>
          <p:cNvPr id="4" name="ZoneTexte 3">
            <a:extLst>
              <a:ext uri="{FF2B5EF4-FFF2-40B4-BE49-F238E27FC236}">
                <a16:creationId xmlns:a16="http://schemas.microsoft.com/office/drawing/2014/main" id="{025610C1-31F7-49A7-A919-18B57B66E055}"/>
              </a:ext>
            </a:extLst>
          </p:cNvPr>
          <p:cNvSpPr txBox="1"/>
          <p:nvPr/>
        </p:nvSpPr>
        <p:spPr>
          <a:xfrm>
            <a:off x="1798042" y="1245688"/>
            <a:ext cx="2105580" cy="369332"/>
          </a:xfrm>
          <a:prstGeom prst="rect">
            <a:avLst/>
          </a:prstGeom>
          <a:solidFill>
            <a:schemeClr val="accent6">
              <a:lumMod val="60000"/>
              <a:lumOff val="40000"/>
            </a:schemeClr>
          </a:solidFill>
        </p:spPr>
        <p:txBody>
          <a:bodyPr wrap="square" rtlCol="0">
            <a:spAutoFit/>
          </a:bodyPr>
          <a:lstStyle/>
          <a:p>
            <a:pPr algn="ctr"/>
            <a:r>
              <a:rPr lang="fr-FR" b="1">
                <a:solidFill>
                  <a:schemeClr val="bg1"/>
                </a:solidFill>
                <a:latin typeface="+mj-lt"/>
              </a:rPr>
              <a:t>Version employeur</a:t>
            </a:r>
            <a:endParaRPr lang="fr-NC" b="1">
              <a:solidFill>
                <a:schemeClr val="bg1"/>
              </a:solidFill>
              <a:latin typeface="+mj-lt"/>
            </a:endParaRPr>
          </a:p>
        </p:txBody>
      </p:sp>
      <p:sp>
        <p:nvSpPr>
          <p:cNvPr id="8" name="ZoneTexte 7">
            <a:extLst>
              <a:ext uri="{FF2B5EF4-FFF2-40B4-BE49-F238E27FC236}">
                <a16:creationId xmlns:a16="http://schemas.microsoft.com/office/drawing/2014/main" id="{216431A1-72CF-4E73-B5ED-4D81E00E907C}"/>
              </a:ext>
            </a:extLst>
          </p:cNvPr>
          <p:cNvSpPr txBox="1"/>
          <p:nvPr/>
        </p:nvSpPr>
        <p:spPr>
          <a:xfrm>
            <a:off x="8284892" y="1245688"/>
            <a:ext cx="2105580" cy="369332"/>
          </a:xfrm>
          <a:prstGeom prst="rect">
            <a:avLst/>
          </a:prstGeom>
          <a:solidFill>
            <a:srgbClr val="FF9966"/>
          </a:solidFill>
        </p:spPr>
        <p:txBody>
          <a:bodyPr wrap="square" rtlCol="0">
            <a:spAutoFit/>
          </a:bodyPr>
          <a:lstStyle/>
          <a:p>
            <a:pPr algn="ctr"/>
            <a:r>
              <a:rPr lang="fr-FR" b="1" dirty="0">
                <a:solidFill>
                  <a:schemeClr val="bg1"/>
                </a:solidFill>
                <a:latin typeface="+mj-lt"/>
              </a:rPr>
              <a:t>Version salarié(e)</a:t>
            </a:r>
            <a:endParaRPr lang="fr-NC" b="1" dirty="0">
              <a:solidFill>
                <a:schemeClr val="bg1"/>
              </a:solidFill>
              <a:latin typeface="+mj-lt"/>
            </a:endParaRPr>
          </a:p>
        </p:txBody>
      </p:sp>
      <p:sp>
        <p:nvSpPr>
          <p:cNvPr id="5" name="ZoneTexte 4">
            <a:extLst>
              <a:ext uri="{FF2B5EF4-FFF2-40B4-BE49-F238E27FC236}">
                <a16:creationId xmlns:a16="http://schemas.microsoft.com/office/drawing/2014/main" id="{E30F4D5D-6977-4D2C-BC50-72995FDE7E10}"/>
              </a:ext>
            </a:extLst>
          </p:cNvPr>
          <p:cNvSpPr txBox="1"/>
          <p:nvPr/>
        </p:nvSpPr>
        <p:spPr>
          <a:xfrm>
            <a:off x="344631" y="5335586"/>
            <a:ext cx="11502737" cy="1015663"/>
          </a:xfrm>
          <a:prstGeom prst="rect">
            <a:avLst/>
          </a:prstGeom>
          <a:noFill/>
        </p:spPr>
        <p:txBody>
          <a:bodyPr wrap="square" rtlCol="0">
            <a:spAutoFit/>
          </a:bodyPr>
          <a:lstStyle/>
          <a:p>
            <a:pPr algn="just"/>
            <a:r>
              <a:rPr lang="fr-FR" sz="1500" dirty="0">
                <a:latin typeface="+mj-lt"/>
              </a:rPr>
              <a:t>Les perceptions restent stables au fil des études d’impact et sont relativement proches, même si </a:t>
            </a:r>
            <a:r>
              <a:rPr lang="fr-FR" sz="1500" b="1" dirty="0">
                <a:solidFill>
                  <a:schemeClr val="accent1"/>
                </a:solidFill>
                <a:latin typeface="+mj-lt"/>
              </a:rPr>
              <a:t>les salarié(e)s ont davantage mis en avant une meilleure maîtrise des aspects relationnels du poste </a:t>
            </a:r>
            <a:r>
              <a:rPr lang="fr-FR" sz="1500" dirty="0">
                <a:latin typeface="+mj-lt"/>
              </a:rPr>
              <a:t>et </a:t>
            </a:r>
            <a:r>
              <a:rPr lang="fr-FR" sz="1500" b="1" dirty="0">
                <a:solidFill>
                  <a:schemeClr val="accent1"/>
                </a:solidFill>
                <a:latin typeface="+mj-lt"/>
              </a:rPr>
              <a:t>une meilleure réponse aux attentes de l’employeur, </a:t>
            </a:r>
            <a:r>
              <a:rPr lang="fr-FR" sz="1500" dirty="0">
                <a:latin typeface="+mj-lt"/>
              </a:rPr>
              <a:t>plus en retrait côté employeur. A noter, </a:t>
            </a:r>
            <a:r>
              <a:rPr lang="fr-FR" sz="1500" b="1" dirty="0">
                <a:solidFill>
                  <a:schemeClr val="accent1"/>
                </a:solidFill>
                <a:latin typeface="+mj-lt"/>
              </a:rPr>
              <a:t>la part importante des items relatifs au savoir-être professionnel </a:t>
            </a:r>
            <a:r>
              <a:rPr lang="fr-FR" sz="1500" dirty="0">
                <a:latin typeface="+mj-lt"/>
              </a:rPr>
              <a:t>mis en avant comme un gain de performance. On n’observe pas de différence significative selon les actions de formation.</a:t>
            </a:r>
            <a:endParaRPr lang="fr-NC" sz="1500" dirty="0">
              <a:latin typeface="+mj-lt"/>
            </a:endParaRPr>
          </a:p>
        </p:txBody>
      </p:sp>
      <p:sp>
        <p:nvSpPr>
          <p:cNvPr id="11" name="ZoneTexte 10">
            <a:extLst>
              <a:ext uri="{FF2B5EF4-FFF2-40B4-BE49-F238E27FC236}">
                <a16:creationId xmlns:a16="http://schemas.microsoft.com/office/drawing/2014/main" id="{0FE52793-83D2-4EB9-9637-E9341FF4D95E}"/>
              </a:ext>
            </a:extLst>
          </p:cNvPr>
          <p:cNvSpPr txBox="1"/>
          <p:nvPr/>
        </p:nvSpPr>
        <p:spPr>
          <a:xfrm>
            <a:off x="289392" y="4798011"/>
            <a:ext cx="10618418" cy="276999"/>
          </a:xfrm>
          <a:prstGeom prst="rect">
            <a:avLst/>
          </a:prstGeom>
          <a:solidFill>
            <a:schemeClr val="bg1">
              <a:lumMod val="95000"/>
            </a:schemeClr>
          </a:solidFill>
        </p:spPr>
        <p:txBody>
          <a:bodyPr wrap="square" rtlCol="0">
            <a:spAutoFit/>
          </a:bodyPr>
          <a:lstStyle/>
          <a:p>
            <a:r>
              <a:rPr lang="fr-FR" sz="1200" i="1" dirty="0"/>
              <a:t>Q- Si oui (plus performant(e)), comment cela se traduit-il? Question choix multiples/ plusieurs réponses possibles</a:t>
            </a:r>
            <a:endParaRPr lang="fr-NC" sz="1200" i="1" dirty="0"/>
          </a:p>
        </p:txBody>
      </p:sp>
      <p:cxnSp>
        <p:nvCxnSpPr>
          <p:cNvPr id="2" name="Connecteur droit 1">
            <a:extLst>
              <a:ext uri="{FF2B5EF4-FFF2-40B4-BE49-F238E27FC236}">
                <a16:creationId xmlns:a16="http://schemas.microsoft.com/office/drawing/2014/main" id="{995C3865-5285-59F4-ADDE-99B3569BE05B}"/>
              </a:ext>
            </a:extLst>
          </p:cNvPr>
          <p:cNvCxnSpPr/>
          <p:nvPr/>
        </p:nvCxnSpPr>
        <p:spPr>
          <a:xfrm>
            <a:off x="289392" y="65812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7" name="Image 6">
            <a:extLst>
              <a:ext uri="{FF2B5EF4-FFF2-40B4-BE49-F238E27FC236}">
                <a16:creationId xmlns:a16="http://schemas.microsoft.com/office/drawing/2014/main" id="{9BD745DD-7D8E-CFC2-A613-2223C6C64BB2}"/>
              </a:ext>
            </a:extLst>
          </p:cNvPr>
          <p:cNvPicPr>
            <a:picLocks noChangeAspect="1"/>
          </p:cNvPicPr>
          <p:nvPr/>
        </p:nvPicPr>
        <p:blipFill>
          <a:blip r:embed="rId3"/>
          <a:stretch>
            <a:fillRect/>
          </a:stretch>
        </p:blipFill>
        <p:spPr>
          <a:xfrm>
            <a:off x="6217922" y="1897615"/>
            <a:ext cx="5773412" cy="2905497"/>
          </a:xfrm>
          <a:prstGeom prst="rect">
            <a:avLst/>
          </a:prstGeom>
        </p:spPr>
      </p:pic>
      <p:pic>
        <p:nvPicPr>
          <p:cNvPr id="10" name="Image 9">
            <a:extLst>
              <a:ext uri="{FF2B5EF4-FFF2-40B4-BE49-F238E27FC236}">
                <a16:creationId xmlns:a16="http://schemas.microsoft.com/office/drawing/2014/main" id="{48917CBA-506A-11C4-E7DF-7FF0EB3F90A7}"/>
              </a:ext>
            </a:extLst>
          </p:cNvPr>
          <p:cNvPicPr>
            <a:picLocks noChangeAspect="1"/>
          </p:cNvPicPr>
          <p:nvPr/>
        </p:nvPicPr>
        <p:blipFill>
          <a:blip r:embed="rId4"/>
          <a:stretch>
            <a:fillRect/>
          </a:stretch>
        </p:blipFill>
        <p:spPr>
          <a:xfrm>
            <a:off x="160181" y="1897615"/>
            <a:ext cx="5935819" cy="2900396"/>
          </a:xfrm>
          <a:prstGeom prst="rect">
            <a:avLst/>
          </a:prstGeom>
        </p:spPr>
      </p:pic>
    </p:spTree>
    <p:extLst>
      <p:ext uri="{BB962C8B-B14F-4D97-AF65-F5344CB8AC3E}">
        <p14:creationId xmlns:p14="http://schemas.microsoft.com/office/powerpoint/2010/main" val="145258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136430" y="226030"/>
            <a:ext cx="9168343" cy="461665"/>
          </a:xfrm>
          <a:prstGeom prst="rect">
            <a:avLst/>
          </a:prstGeom>
          <a:noFill/>
          <a:ln>
            <a:noFill/>
            <a:prstDash val="sysDot"/>
          </a:ln>
        </p:spPr>
        <p:txBody>
          <a:bodyPr wrap="square" rtlCol="0">
            <a:spAutoFit/>
          </a:bodyPr>
          <a:lstStyle/>
          <a:p>
            <a:r>
              <a:rPr lang="fr-FR" sz="2400" dirty="0">
                <a:solidFill>
                  <a:schemeClr val="accent1"/>
                </a:solidFill>
              </a:rPr>
              <a:t>Un impact sur la motivation et l’implication au travail qui se renforce</a:t>
            </a:r>
            <a:endParaRPr lang="fr-NC" sz="2400" dirty="0">
              <a:solidFill>
                <a:schemeClr val="accent1"/>
              </a:solidFill>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59</a:t>
            </a:fld>
            <a:endParaRPr lang="fr-NC"/>
          </a:p>
        </p:txBody>
      </p:sp>
      <p:sp>
        <p:nvSpPr>
          <p:cNvPr id="4" name="ZoneTexte 3">
            <a:extLst>
              <a:ext uri="{FF2B5EF4-FFF2-40B4-BE49-F238E27FC236}">
                <a16:creationId xmlns:a16="http://schemas.microsoft.com/office/drawing/2014/main" id="{025610C1-31F7-49A7-A919-18B57B66E055}"/>
              </a:ext>
            </a:extLst>
          </p:cNvPr>
          <p:cNvSpPr txBox="1"/>
          <p:nvPr/>
        </p:nvSpPr>
        <p:spPr>
          <a:xfrm>
            <a:off x="1946342" y="1403614"/>
            <a:ext cx="2105580" cy="369332"/>
          </a:xfrm>
          <a:prstGeom prst="rect">
            <a:avLst/>
          </a:prstGeom>
          <a:solidFill>
            <a:schemeClr val="accent6">
              <a:lumMod val="60000"/>
              <a:lumOff val="40000"/>
            </a:schemeClr>
          </a:solidFill>
        </p:spPr>
        <p:txBody>
          <a:bodyPr wrap="square" rtlCol="0">
            <a:spAutoFit/>
          </a:bodyPr>
          <a:lstStyle/>
          <a:p>
            <a:pPr algn="ctr"/>
            <a:r>
              <a:rPr lang="fr-FR" b="1">
                <a:solidFill>
                  <a:schemeClr val="bg1"/>
                </a:solidFill>
                <a:latin typeface="+mj-lt"/>
              </a:rPr>
              <a:t>Version employeur</a:t>
            </a:r>
            <a:endParaRPr lang="fr-NC" b="1">
              <a:solidFill>
                <a:schemeClr val="bg1"/>
              </a:solidFill>
              <a:latin typeface="+mj-lt"/>
            </a:endParaRPr>
          </a:p>
        </p:txBody>
      </p:sp>
      <p:sp>
        <p:nvSpPr>
          <p:cNvPr id="9" name="ZoneTexte 8">
            <a:extLst>
              <a:ext uri="{FF2B5EF4-FFF2-40B4-BE49-F238E27FC236}">
                <a16:creationId xmlns:a16="http://schemas.microsoft.com/office/drawing/2014/main" id="{3A83212C-86C7-49F5-9CB2-D281CEF2EE47}"/>
              </a:ext>
            </a:extLst>
          </p:cNvPr>
          <p:cNvSpPr txBox="1"/>
          <p:nvPr/>
        </p:nvSpPr>
        <p:spPr>
          <a:xfrm>
            <a:off x="8188811" y="1456159"/>
            <a:ext cx="2105580" cy="369332"/>
          </a:xfrm>
          <a:prstGeom prst="rect">
            <a:avLst/>
          </a:prstGeom>
          <a:solidFill>
            <a:srgbClr val="FF9966"/>
          </a:solidFill>
        </p:spPr>
        <p:txBody>
          <a:bodyPr wrap="square" rtlCol="0">
            <a:spAutoFit/>
          </a:bodyPr>
          <a:lstStyle/>
          <a:p>
            <a:pPr algn="ctr"/>
            <a:r>
              <a:rPr lang="fr-FR" b="1" dirty="0">
                <a:solidFill>
                  <a:schemeClr val="bg1"/>
                </a:solidFill>
                <a:latin typeface="+mj-lt"/>
              </a:rPr>
              <a:t>Version salarié(e)</a:t>
            </a:r>
            <a:endParaRPr lang="fr-NC" b="1" dirty="0">
              <a:solidFill>
                <a:schemeClr val="bg1"/>
              </a:solidFill>
              <a:latin typeface="+mj-lt"/>
            </a:endParaRPr>
          </a:p>
        </p:txBody>
      </p:sp>
      <p:sp>
        <p:nvSpPr>
          <p:cNvPr id="5" name="ZoneTexte 4">
            <a:extLst>
              <a:ext uri="{FF2B5EF4-FFF2-40B4-BE49-F238E27FC236}">
                <a16:creationId xmlns:a16="http://schemas.microsoft.com/office/drawing/2014/main" id="{84BCC2EF-30B9-4A4F-BDE0-968DBD7017A7}"/>
              </a:ext>
            </a:extLst>
          </p:cNvPr>
          <p:cNvSpPr txBox="1"/>
          <p:nvPr/>
        </p:nvSpPr>
        <p:spPr>
          <a:xfrm>
            <a:off x="680490" y="5370086"/>
            <a:ext cx="11191413" cy="1477328"/>
          </a:xfrm>
          <a:prstGeom prst="rect">
            <a:avLst/>
          </a:prstGeom>
          <a:noFill/>
        </p:spPr>
        <p:txBody>
          <a:bodyPr wrap="square" rtlCol="0">
            <a:spAutoFit/>
          </a:bodyPr>
          <a:lstStyle/>
          <a:p>
            <a:pPr algn="just"/>
            <a:r>
              <a:rPr lang="fr-FR" sz="1500" dirty="0">
                <a:latin typeface="+mj-lt"/>
              </a:rPr>
              <a:t>Sur cet aspect de l’analyse, </a:t>
            </a:r>
            <a:r>
              <a:rPr lang="fr-FR" sz="1500" b="1" dirty="0">
                <a:solidFill>
                  <a:schemeClr val="accent1"/>
                </a:solidFill>
                <a:latin typeface="+mj-lt"/>
              </a:rPr>
              <a:t>les perceptions des employeurs et des salarié(e)s sont assez proches </a:t>
            </a:r>
            <a:r>
              <a:rPr lang="fr-FR" sz="1500" dirty="0">
                <a:latin typeface="+mj-lt"/>
              </a:rPr>
              <a:t>quant</a:t>
            </a:r>
            <a:r>
              <a:rPr lang="fr-FR" sz="1500" dirty="0">
                <a:solidFill>
                  <a:schemeClr val="accent1"/>
                </a:solidFill>
                <a:latin typeface="+mj-lt"/>
              </a:rPr>
              <a:t> </a:t>
            </a:r>
            <a:r>
              <a:rPr lang="fr-FR" sz="1500" dirty="0">
                <a:latin typeface="+mj-lt"/>
              </a:rPr>
              <a:t>aux impacts de la formation sur le quotidien du salarié. L’amélioration des conditions de travail, néanmoins, étant plus largement mise en avant du côté salarié(e). Dans tous les cas, </a:t>
            </a:r>
            <a:r>
              <a:rPr lang="fr-FR" sz="1500" b="1" dirty="0">
                <a:solidFill>
                  <a:schemeClr val="accent1"/>
                </a:solidFill>
                <a:latin typeface="+mj-lt"/>
              </a:rPr>
              <a:t>la formation semble avoir un impact renforcé sur la motivation </a:t>
            </a:r>
            <a:r>
              <a:rPr lang="fr-FR" sz="1500" dirty="0">
                <a:latin typeface="+mj-lt"/>
              </a:rPr>
              <a:t>(côté employeur on passe de 51 à 56% depuis la dernière étude d’impact) </a:t>
            </a:r>
            <a:r>
              <a:rPr lang="fr-FR" sz="1500" b="1" dirty="0">
                <a:solidFill>
                  <a:schemeClr val="accent1"/>
                </a:solidFill>
                <a:latin typeface="+mj-lt"/>
              </a:rPr>
              <a:t>et l’implication du ou de la salarié(e) dans son travail </a:t>
            </a:r>
            <a:r>
              <a:rPr lang="fr-FR" sz="1500" dirty="0">
                <a:latin typeface="+mj-lt"/>
              </a:rPr>
              <a:t>(41% versus 35% dans la version 2023).</a:t>
            </a:r>
          </a:p>
          <a:p>
            <a:pPr algn="just"/>
            <a:endParaRPr lang="fr-FR" sz="1500" b="1" dirty="0">
              <a:solidFill>
                <a:schemeClr val="accent1"/>
              </a:solidFill>
              <a:latin typeface="+mj-lt"/>
            </a:endParaRPr>
          </a:p>
          <a:p>
            <a:pPr algn="just"/>
            <a:endParaRPr lang="fr-FR" sz="1500" b="1" dirty="0">
              <a:solidFill>
                <a:schemeClr val="accent1"/>
              </a:solidFill>
              <a:latin typeface="+mj-lt"/>
            </a:endParaRPr>
          </a:p>
        </p:txBody>
      </p:sp>
      <p:sp>
        <p:nvSpPr>
          <p:cNvPr id="10" name="ZoneTexte 9">
            <a:extLst>
              <a:ext uri="{FF2B5EF4-FFF2-40B4-BE49-F238E27FC236}">
                <a16:creationId xmlns:a16="http://schemas.microsoft.com/office/drawing/2014/main" id="{A49B2FC3-CF86-4E40-9D0D-B471F6413AED}"/>
              </a:ext>
            </a:extLst>
          </p:cNvPr>
          <p:cNvSpPr txBox="1"/>
          <p:nvPr/>
        </p:nvSpPr>
        <p:spPr>
          <a:xfrm>
            <a:off x="455920" y="4565370"/>
            <a:ext cx="11415983" cy="461665"/>
          </a:xfrm>
          <a:prstGeom prst="rect">
            <a:avLst/>
          </a:prstGeom>
          <a:solidFill>
            <a:schemeClr val="bg1">
              <a:lumMod val="95000"/>
            </a:schemeClr>
          </a:solidFill>
        </p:spPr>
        <p:txBody>
          <a:bodyPr wrap="square" rtlCol="0">
            <a:spAutoFit/>
          </a:bodyPr>
          <a:lstStyle/>
          <a:p>
            <a:r>
              <a:rPr lang="fr-FR" sz="1200" i="1" dirty="0"/>
              <a:t>D’une façon plus générale, quel impact cette formation a-t-elle eu sur votre salarié? D’une façon plus générale, quel impact cette formation a-telle eu sur votre quotidien?- question à choix multiples, plusieurs réponses possibles.</a:t>
            </a:r>
            <a:endParaRPr lang="fr-NC" sz="1200" i="1" dirty="0"/>
          </a:p>
        </p:txBody>
      </p:sp>
      <p:cxnSp>
        <p:nvCxnSpPr>
          <p:cNvPr id="7" name="Connecteur droit 6">
            <a:extLst>
              <a:ext uri="{FF2B5EF4-FFF2-40B4-BE49-F238E27FC236}">
                <a16:creationId xmlns:a16="http://schemas.microsoft.com/office/drawing/2014/main" id="{34509463-366D-A917-B6D1-9CB4CBFC8FF6}"/>
              </a:ext>
            </a:extLst>
          </p:cNvPr>
          <p:cNvCxnSpPr/>
          <p:nvPr/>
        </p:nvCxnSpPr>
        <p:spPr>
          <a:xfrm>
            <a:off x="289392" y="65812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2" name="Image 1">
            <a:extLst>
              <a:ext uri="{FF2B5EF4-FFF2-40B4-BE49-F238E27FC236}">
                <a16:creationId xmlns:a16="http://schemas.microsoft.com/office/drawing/2014/main" id="{F8950257-42DE-EABE-FF0A-3C85F9FDD1CF}"/>
              </a:ext>
            </a:extLst>
          </p:cNvPr>
          <p:cNvPicPr>
            <a:picLocks noChangeAspect="1"/>
          </p:cNvPicPr>
          <p:nvPr/>
        </p:nvPicPr>
        <p:blipFill>
          <a:blip r:embed="rId2"/>
          <a:stretch>
            <a:fillRect/>
          </a:stretch>
        </p:blipFill>
        <p:spPr>
          <a:xfrm>
            <a:off x="262995" y="1965681"/>
            <a:ext cx="5627096" cy="2584928"/>
          </a:xfrm>
          <a:prstGeom prst="rect">
            <a:avLst/>
          </a:prstGeom>
        </p:spPr>
      </p:pic>
      <p:pic>
        <p:nvPicPr>
          <p:cNvPr id="8" name="Image 7">
            <a:extLst>
              <a:ext uri="{FF2B5EF4-FFF2-40B4-BE49-F238E27FC236}">
                <a16:creationId xmlns:a16="http://schemas.microsoft.com/office/drawing/2014/main" id="{5F0F161A-1C54-F6A0-8367-35D62E0F0505}"/>
              </a:ext>
            </a:extLst>
          </p:cNvPr>
          <p:cNvPicPr>
            <a:picLocks noChangeAspect="1"/>
          </p:cNvPicPr>
          <p:nvPr/>
        </p:nvPicPr>
        <p:blipFill>
          <a:blip r:embed="rId3"/>
          <a:stretch>
            <a:fillRect/>
          </a:stretch>
        </p:blipFill>
        <p:spPr>
          <a:xfrm>
            <a:off x="6301911" y="1941788"/>
            <a:ext cx="5773231" cy="2584926"/>
          </a:xfrm>
          <a:prstGeom prst="rect">
            <a:avLst/>
          </a:prstGeom>
        </p:spPr>
      </p:pic>
    </p:spTree>
    <p:extLst>
      <p:ext uri="{BB962C8B-B14F-4D97-AF65-F5344CB8AC3E}">
        <p14:creationId xmlns:p14="http://schemas.microsoft.com/office/powerpoint/2010/main" val="102384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14DA2B-1E7B-4B4C-9E3D-FAD6C47B24CB}"/>
              </a:ext>
            </a:extLst>
          </p:cNvPr>
          <p:cNvSpPr>
            <a:spLocks noGrp="1"/>
          </p:cNvSpPr>
          <p:nvPr>
            <p:ph idx="1"/>
          </p:nvPr>
        </p:nvSpPr>
        <p:spPr>
          <a:xfrm>
            <a:off x="217284" y="1382565"/>
            <a:ext cx="11781594" cy="4351338"/>
          </a:xfrm>
        </p:spPr>
        <p:txBody>
          <a:bodyPr>
            <a:normAutofit/>
          </a:bodyPr>
          <a:lstStyle/>
          <a:p>
            <a:pPr marL="0" indent="0" algn="just">
              <a:buNone/>
            </a:pPr>
            <a:r>
              <a:rPr lang="fr-FR" sz="1400" dirty="0">
                <a:solidFill>
                  <a:srgbClr val="983881"/>
                </a:solidFill>
                <a:latin typeface="+mj-lt"/>
              </a:rPr>
              <a:t>Les contraintes rencontrées au cours de l’étude, particulièrement concernant l’évaluation de l’impact à froid des formations</a:t>
            </a:r>
          </a:p>
          <a:p>
            <a:pPr algn="just">
              <a:buFont typeface="Wingdings" panose="05000000000000000000" pitchFamily="2" charset="2"/>
              <a:buChar char="v"/>
            </a:pPr>
            <a:r>
              <a:rPr lang="fr-FR" sz="1400" dirty="0">
                <a:latin typeface="+mj-lt"/>
              </a:rPr>
              <a:t>Ce document, édité en mars 2024, est une quatrième version de l’étude d’impact qui intègre l’analyse des évaluations à froid restituées entre 6 et 12 mois après les formations. Une partie seulement des évaluations à froid relatives aux formations financées sur la période 2017-2023 a pu être analysée. </a:t>
            </a:r>
          </a:p>
          <a:p>
            <a:pPr algn="just">
              <a:buFont typeface="Wingdings" panose="05000000000000000000" pitchFamily="2" charset="2"/>
              <a:buChar char="v"/>
            </a:pPr>
            <a:r>
              <a:rPr lang="fr-FR" sz="1400" dirty="0">
                <a:latin typeface="+mj-lt"/>
              </a:rPr>
              <a:t>Pour les actions de formation ayant pu être analysées, certaines contraintes ont été observées pour les projets 2017-2019 :</a:t>
            </a:r>
          </a:p>
          <a:p>
            <a:pPr algn="just">
              <a:buFontTx/>
              <a:buChar char="-"/>
            </a:pPr>
            <a:r>
              <a:rPr lang="fr-FR" sz="1400" dirty="0">
                <a:latin typeface="+mj-lt"/>
              </a:rPr>
              <a:t>Hétérogénéité des informations : concernant les projets pour lesquels il existe une évaluation à froid,  les indicateurs n’ayant pas été définis au démarrage, il existe une hétérogénéité des informations collectées dont certaines se sont avérées peu exploitables dans le cadre de l’étude. Depuis mars 2020, des indicateurs communs ainsi que des trames communes d’évaluation à froid, adaptables bien sûr en fonction des projets, ont été mis en place permettant une analyse plus homogène et systématique des actions financées par la programmation du FIAF.</a:t>
            </a:r>
          </a:p>
          <a:p>
            <a:pPr algn="just">
              <a:buFontTx/>
              <a:buChar char="-"/>
            </a:pPr>
            <a:r>
              <a:rPr lang="fr-FR" sz="1400" dirty="0">
                <a:latin typeface="+mj-lt"/>
              </a:rPr>
              <a:t>Vers une meilleure définition des impacts attendus : en amont de chaque projet, les impacts attendus plus « macros » sont définis en concertation avec les partenaires ou commanditaires de l’action. Ces impacts seront dorénavant mieux ciblés et définis pour une évaluation plus fiable.</a:t>
            </a:r>
          </a:p>
          <a:p>
            <a:pPr algn="just">
              <a:buFontTx/>
              <a:buChar char="-"/>
            </a:pPr>
            <a:r>
              <a:rPr lang="fr-FR" sz="1400" dirty="0">
                <a:latin typeface="+mj-lt"/>
              </a:rPr>
              <a:t>D’autres indicateurs seront également ajustés à l’avenir pour faciliter l’évaluation de l’impact des actions </a:t>
            </a:r>
            <a:r>
              <a:rPr lang="fr-FR" sz="1400" dirty="0"/>
              <a:t>sur la structuration des secteurs</a:t>
            </a:r>
            <a:r>
              <a:rPr lang="fr-FR" sz="1400" dirty="0">
                <a:latin typeface="+mj-lt"/>
              </a:rPr>
              <a:t>, en particulier pour les actions </a:t>
            </a:r>
            <a:r>
              <a:rPr lang="fr-FR" sz="1400" i="1" dirty="0">
                <a:latin typeface="+mj-lt"/>
              </a:rPr>
              <a:t>filière</a:t>
            </a:r>
            <a:r>
              <a:rPr lang="fr-FR" sz="1400" dirty="0">
                <a:latin typeface="+mj-lt"/>
              </a:rPr>
              <a:t> ou</a:t>
            </a:r>
            <a:r>
              <a:rPr lang="fr-FR" sz="1400" i="1" dirty="0">
                <a:latin typeface="+mj-lt"/>
              </a:rPr>
              <a:t> branche</a:t>
            </a:r>
            <a:r>
              <a:rPr lang="fr-FR" sz="1400" dirty="0">
                <a:latin typeface="+mj-lt"/>
              </a:rPr>
              <a:t>. </a:t>
            </a:r>
          </a:p>
        </p:txBody>
      </p:sp>
      <p:sp>
        <p:nvSpPr>
          <p:cNvPr id="6" name="ZoneTexte 5">
            <a:extLst>
              <a:ext uri="{FF2B5EF4-FFF2-40B4-BE49-F238E27FC236}">
                <a16:creationId xmlns:a16="http://schemas.microsoft.com/office/drawing/2014/main" id="{BB486335-14CC-4E51-AD17-C225330428B0}"/>
              </a:ext>
            </a:extLst>
          </p:cNvPr>
          <p:cNvSpPr txBox="1"/>
          <p:nvPr/>
        </p:nvSpPr>
        <p:spPr>
          <a:xfrm>
            <a:off x="-1692985" y="146382"/>
            <a:ext cx="6342795" cy="523220"/>
          </a:xfrm>
          <a:prstGeom prst="rect">
            <a:avLst/>
          </a:prstGeom>
          <a:noFill/>
          <a:ln>
            <a:noFill/>
            <a:prstDash val="sysDot"/>
          </a:ln>
        </p:spPr>
        <p:txBody>
          <a:bodyPr wrap="square" rtlCol="0">
            <a:spAutoFit/>
          </a:bodyPr>
          <a:lstStyle/>
          <a:p>
            <a:pPr algn="r"/>
            <a:r>
              <a:rPr lang="fr-FR" sz="2800" dirty="0">
                <a:solidFill>
                  <a:schemeClr val="accent1"/>
                </a:solidFill>
              </a:rPr>
              <a:t>Eléments de cadrage de l’étude</a:t>
            </a:r>
            <a:endParaRPr lang="fr-NC" sz="2800" dirty="0">
              <a:solidFill>
                <a:schemeClr val="accent1"/>
              </a:solidFill>
            </a:endParaRPr>
          </a:p>
        </p:txBody>
      </p:sp>
      <p:sp>
        <p:nvSpPr>
          <p:cNvPr id="4" name="Espace réservé du numéro de diapositive 3">
            <a:extLst>
              <a:ext uri="{FF2B5EF4-FFF2-40B4-BE49-F238E27FC236}">
                <a16:creationId xmlns:a16="http://schemas.microsoft.com/office/drawing/2014/main" id="{3663FF6B-0220-4EA8-8F22-F301E19FD77C}"/>
              </a:ext>
            </a:extLst>
          </p:cNvPr>
          <p:cNvSpPr>
            <a:spLocks noGrp="1"/>
          </p:cNvSpPr>
          <p:nvPr>
            <p:ph type="sldNum" sz="quarter" idx="12"/>
          </p:nvPr>
        </p:nvSpPr>
        <p:spPr/>
        <p:txBody>
          <a:bodyPr/>
          <a:lstStyle/>
          <a:p>
            <a:fld id="{122E7E8F-CE77-40CD-9E35-91660E888EB9}" type="slidenum">
              <a:rPr lang="fr-NC" smtClean="0"/>
              <a:t>6</a:t>
            </a:fld>
            <a:endParaRPr lang="fr-NC"/>
          </a:p>
        </p:txBody>
      </p:sp>
      <p:cxnSp>
        <p:nvCxnSpPr>
          <p:cNvPr id="5" name="Connecteur droit 4">
            <a:extLst>
              <a:ext uri="{FF2B5EF4-FFF2-40B4-BE49-F238E27FC236}">
                <a16:creationId xmlns:a16="http://schemas.microsoft.com/office/drawing/2014/main" id="{98ABCB48-AAAA-4665-EC63-26A57C550AB5}"/>
              </a:ext>
            </a:extLst>
          </p:cNvPr>
          <p:cNvCxnSpPr/>
          <p:nvPr/>
        </p:nvCxnSpPr>
        <p:spPr>
          <a:xfrm>
            <a:off x="326572" y="751868"/>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17015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289392" y="150272"/>
            <a:ext cx="10572876" cy="461665"/>
          </a:xfrm>
          <a:prstGeom prst="rect">
            <a:avLst/>
          </a:prstGeom>
          <a:noFill/>
          <a:ln>
            <a:noFill/>
            <a:prstDash val="sysDot"/>
          </a:ln>
        </p:spPr>
        <p:txBody>
          <a:bodyPr wrap="square" rtlCol="0">
            <a:spAutoFit/>
          </a:bodyPr>
          <a:lstStyle/>
          <a:p>
            <a:r>
              <a:rPr lang="fr-FR" sz="2400" dirty="0">
                <a:solidFill>
                  <a:schemeClr val="accent1"/>
                </a:solidFill>
              </a:rPr>
              <a:t>Des impacts de la formation sur l’entreprise qui sont de plus en plus identifiés</a:t>
            </a:r>
            <a:endParaRPr lang="fr-NC" sz="2400" dirty="0">
              <a:solidFill>
                <a:schemeClr val="accent1"/>
              </a:solidFill>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60</a:t>
            </a:fld>
            <a:endParaRPr lang="fr-NC"/>
          </a:p>
        </p:txBody>
      </p:sp>
      <p:sp>
        <p:nvSpPr>
          <p:cNvPr id="7" name="ZoneTexte 6">
            <a:extLst>
              <a:ext uri="{FF2B5EF4-FFF2-40B4-BE49-F238E27FC236}">
                <a16:creationId xmlns:a16="http://schemas.microsoft.com/office/drawing/2014/main" id="{5F188291-960B-4A88-A6A6-3A7D8CAD86CE}"/>
              </a:ext>
            </a:extLst>
          </p:cNvPr>
          <p:cNvSpPr txBox="1"/>
          <p:nvPr/>
        </p:nvSpPr>
        <p:spPr>
          <a:xfrm>
            <a:off x="9982200" y="914636"/>
            <a:ext cx="2105580" cy="369332"/>
          </a:xfrm>
          <a:prstGeom prst="rect">
            <a:avLst/>
          </a:prstGeom>
          <a:solidFill>
            <a:schemeClr val="accent6">
              <a:lumMod val="60000"/>
              <a:lumOff val="40000"/>
            </a:schemeClr>
          </a:solidFill>
        </p:spPr>
        <p:txBody>
          <a:bodyPr wrap="square" rtlCol="0">
            <a:spAutoFit/>
          </a:bodyPr>
          <a:lstStyle/>
          <a:p>
            <a:pPr algn="ctr"/>
            <a:r>
              <a:rPr lang="fr-FR" b="1">
                <a:solidFill>
                  <a:schemeClr val="bg1"/>
                </a:solidFill>
                <a:latin typeface="+mj-lt"/>
              </a:rPr>
              <a:t>Version employeur</a:t>
            </a:r>
            <a:endParaRPr lang="fr-NC" b="1">
              <a:solidFill>
                <a:schemeClr val="bg1"/>
              </a:solidFill>
              <a:latin typeface="+mj-lt"/>
            </a:endParaRPr>
          </a:p>
        </p:txBody>
      </p:sp>
      <p:sp>
        <p:nvSpPr>
          <p:cNvPr id="4" name="ZoneTexte 3">
            <a:extLst>
              <a:ext uri="{FF2B5EF4-FFF2-40B4-BE49-F238E27FC236}">
                <a16:creationId xmlns:a16="http://schemas.microsoft.com/office/drawing/2014/main" id="{AD46168A-3B34-4C2A-A9DE-D5ED526AC480}"/>
              </a:ext>
            </a:extLst>
          </p:cNvPr>
          <p:cNvSpPr txBox="1"/>
          <p:nvPr/>
        </p:nvSpPr>
        <p:spPr>
          <a:xfrm>
            <a:off x="205838" y="2016614"/>
            <a:ext cx="5029393" cy="3693319"/>
          </a:xfrm>
          <a:prstGeom prst="rect">
            <a:avLst/>
          </a:prstGeom>
          <a:noFill/>
        </p:spPr>
        <p:txBody>
          <a:bodyPr wrap="square" rtlCol="0">
            <a:spAutoFit/>
          </a:bodyPr>
          <a:lstStyle/>
          <a:p>
            <a:pPr algn="just"/>
            <a:r>
              <a:rPr lang="fr-FR" sz="1300" b="1" dirty="0">
                <a:solidFill>
                  <a:schemeClr val="accent1"/>
                </a:solidFill>
                <a:latin typeface="+mj-lt"/>
              </a:rPr>
              <a:t>561 répondant(e)s </a:t>
            </a:r>
            <a:r>
              <a:rPr lang="fr-FR" sz="1300" dirty="0">
                <a:latin typeface="+mj-lt"/>
              </a:rPr>
              <a:t>ont été interrogé(e)s sur les impacts de la formation sur leur entreprise. Tous les items sont en hausse depuis la dernière version de l’étude d’impact à l’exception de la diminution des accidents de travail et de la diminution du taux d’absentéisme. </a:t>
            </a:r>
          </a:p>
          <a:p>
            <a:pPr algn="just"/>
            <a:endParaRPr lang="fr-FR" sz="1300" dirty="0">
              <a:latin typeface="+mj-lt"/>
            </a:endParaRPr>
          </a:p>
          <a:p>
            <a:pPr marL="285750" indent="-285750" algn="just">
              <a:buFont typeface="Wingdings" panose="05000000000000000000" pitchFamily="2" charset="2"/>
              <a:buChar char="§"/>
            </a:pPr>
            <a:r>
              <a:rPr lang="fr-FR" sz="1300" b="1" dirty="0">
                <a:solidFill>
                  <a:schemeClr val="accent1"/>
                </a:solidFill>
                <a:latin typeface="+mj-lt"/>
              </a:rPr>
              <a:t>Le transfert de connaissance en interne arrive en tête </a:t>
            </a:r>
            <a:r>
              <a:rPr lang="fr-FR" sz="1300" dirty="0">
                <a:latin typeface="+mj-lt"/>
              </a:rPr>
              <a:t>auprès de 63% des répondants (soit 11 points de plus que lors de l’étude d’impact 2023). </a:t>
            </a:r>
          </a:p>
          <a:p>
            <a:pPr algn="just"/>
            <a:endParaRPr lang="fr-FR" sz="1300" dirty="0">
              <a:latin typeface="+mj-lt"/>
            </a:endParaRPr>
          </a:p>
          <a:p>
            <a:pPr marL="285750" indent="-285750" algn="just">
              <a:buFont typeface="Wingdings" panose="05000000000000000000" pitchFamily="2" charset="2"/>
              <a:buChar char="§"/>
            </a:pPr>
            <a:r>
              <a:rPr lang="fr-FR" sz="1300" dirty="0">
                <a:latin typeface="+mj-lt"/>
              </a:rPr>
              <a:t>Les </a:t>
            </a:r>
            <a:r>
              <a:rPr lang="fr-FR" sz="1300" b="1" dirty="0">
                <a:solidFill>
                  <a:schemeClr val="accent1"/>
                </a:solidFill>
                <a:latin typeface="+mj-lt"/>
              </a:rPr>
              <a:t>deux items relatifs à la dynamique et la cohésion d'équipe </a:t>
            </a:r>
            <a:r>
              <a:rPr lang="fr-FR" sz="1300" dirty="0">
                <a:latin typeface="+mj-lt"/>
              </a:rPr>
              <a:t>arrivent ensuite dans des proportions similaires (respectivement 48% et 43% contre 39% et 36% dans la version 2023 de l’étude). </a:t>
            </a:r>
          </a:p>
          <a:p>
            <a:pPr algn="just"/>
            <a:endParaRPr lang="fr-FR" sz="1300" dirty="0">
              <a:latin typeface="+mj-lt"/>
            </a:endParaRPr>
          </a:p>
          <a:p>
            <a:pPr marL="285750" indent="-285750" algn="just">
              <a:buFont typeface="Wingdings" panose="05000000000000000000" pitchFamily="2" charset="2"/>
              <a:buChar char="§"/>
            </a:pPr>
            <a:r>
              <a:rPr lang="fr-FR" sz="1300" dirty="0">
                <a:latin typeface="+mj-lt"/>
              </a:rPr>
              <a:t>Concernant </a:t>
            </a:r>
            <a:r>
              <a:rPr lang="fr-FR" sz="1300" b="1" dirty="0">
                <a:solidFill>
                  <a:schemeClr val="accent1"/>
                </a:solidFill>
                <a:latin typeface="+mj-lt"/>
              </a:rPr>
              <a:t>la diminution des accidents du travail</a:t>
            </a:r>
            <a:r>
              <a:rPr lang="fr-FR" sz="1300" dirty="0">
                <a:solidFill>
                  <a:schemeClr val="accent1"/>
                </a:solidFill>
                <a:latin typeface="+mj-lt"/>
              </a:rPr>
              <a:t>, </a:t>
            </a:r>
            <a:r>
              <a:rPr lang="fr-FR" sz="1300" dirty="0">
                <a:latin typeface="+mj-lt"/>
              </a:rPr>
              <a:t>deux actions se démarquent avec des taux supérieurs à la moyenne (16%), il s'agit de la formation animateur 4P avec l'item cité par la moitié des répondants et la formation professionnalisation des métiers de la viande cité par 1 répondant sur 4.</a:t>
            </a:r>
          </a:p>
        </p:txBody>
      </p:sp>
      <p:sp>
        <p:nvSpPr>
          <p:cNvPr id="5" name="ZoneTexte 4">
            <a:extLst>
              <a:ext uri="{FF2B5EF4-FFF2-40B4-BE49-F238E27FC236}">
                <a16:creationId xmlns:a16="http://schemas.microsoft.com/office/drawing/2014/main" id="{F09F9DC4-24E0-4990-9DDB-AEE00FC8AAA8}"/>
              </a:ext>
            </a:extLst>
          </p:cNvPr>
          <p:cNvSpPr txBox="1"/>
          <p:nvPr/>
        </p:nvSpPr>
        <p:spPr>
          <a:xfrm>
            <a:off x="5575831" y="5130278"/>
            <a:ext cx="6156112" cy="461665"/>
          </a:xfrm>
          <a:prstGeom prst="rect">
            <a:avLst/>
          </a:prstGeom>
          <a:solidFill>
            <a:schemeClr val="bg1">
              <a:lumMod val="95000"/>
            </a:schemeClr>
          </a:solidFill>
        </p:spPr>
        <p:txBody>
          <a:bodyPr wrap="square" rtlCol="0">
            <a:spAutoFit/>
          </a:bodyPr>
          <a:lstStyle/>
          <a:p>
            <a:r>
              <a:rPr lang="fr-FR" sz="1200" i="1" dirty="0"/>
              <a:t>Q- A un niveau plus global, quel impact cette formation a-t-elle eu sur votre entreprise? Question à choix multiples- plusieurs réponses possibles.</a:t>
            </a:r>
            <a:endParaRPr lang="fr-NC" sz="1200" i="1" dirty="0"/>
          </a:p>
        </p:txBody>
      </p:sp>
      <p:cxnSp>
        <p:nvCxnSpPr>
          <p:cNvPr id="9" name="Connecteur droit 8">
            <a:extLst>
              <a:ext uri="{FF2B5EF4-FFF2-40B4-BE49-F238E27FC236}">
                <a16:creationId xmlns:a16="http://schemas.microsoft.com/office/drawing/2014/main" id="{4E0D2C4E-3DF7-3B7B-389C-255055B6B14E}"/>
              </a:ext>
            </a:extLst>
          </p:cNvPr>
          <p:cNvCxnSpPr/>
          <p:nvPr/>
        </p:nvCxnSpPr>
        <p:spPr>
          <a:xfrm>
            <a:off x="289392" y="65812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graphicFrame>
        <p:nvGraphicFramePr>
          <p:cNvPr id="10" name="Graphique 9">
            <a:extLst>
              <a:ext uri="{FF2B5EF4-FFF2-40B4-BE49-F238E27FC236}">
                <a16:creationId xmlns:a16="http://schemas.microsoft.com/office/drawing/2014/main" id="{A0F5EF9C-C52F-9E4E-FE50-5F88FFB5375A}"/>
              </a:ext>
            </a:extLst>
          </p:cNvPr>
          <p:cNvGraphicFramePr>
            <a:graphicFrameLocks/>
          </p:cNvGraphicFramePr>
          <p:nvPr>
            <p:extLst>
              <p:ext uri="{D42A27DB-BD31-4B8C-83A1-F6EECF244321}">
                <p14:modId xmlns:p14="http://schemas.microsoft.com/office/powerpoint/2010/main" val="1289584635"/>
              </p:ext>
            </p:extLst>
          </p:nvPr>
        </p:nvGraphicFramePr>
        <p:xfrm>
          <a:off x="5489257" y="2148318"/>
          <a:ext cx="6242685" cy="2981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2523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348343" y="193106"/>
            <a:ext cx="11663195" cy="461665"/>
          </a:xfrm>
          <a:prstGeom prst="rect">
            <a:avLst/>
          </a:prstGeom>
          <a:noFill/>
          <a:ln>
            <a:noFill/>
            <a:prstDash val="sysDot"/>
          </a:ln>
        </p:spPr>
        <p:txBody>
          <a:bodyPr wrap="square" rtlCol="0">
            <a:spAutoFit/>
          </a:bodyPr>
          <a:lstStyle/>
          <a:p>
            <a:r>
              <a:rPr lang="fr-FR" sz="2400" dirty="0">
                <a:solidFill>
                  <a:schemeClr val="accent1"/>
                </a:solidFill>
              </a:rPr>
              <a:t>75% des objectifs visés par la formation atteints, même partiellement</a:t>
            </a:r>
            <a:endParaRPr lang="fr-NC" sz="2400" dirty="0">
              <a:solidFill>
                <a:schemeClr val="accent1"/>
              </a:solidFill>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61</a:t>
            </a:fld>
            <a:endParaRPr lang="fr-NC"/>
          </a:p>
        </p:txBody>
      </p:sp>
      <p:sp>
        <p:nvSpPr>
          <p:cNvPr id="7" name="ZoneTexte 6">
            <a:extLst>
              <a:ext uri="{FF2B5EF4-FFF2-40B4-BE49-F238E27FC236}">
                <a16:creationId xmlns:a16="http://schemas.microsoft.com/office/drawing/2014/main" id="{5F188291-960B-4A88-A6A6-3A7D8CAD86CE}"/>
              </a:ext>
            </a:extLst>
          </p:cNvPr>
          <p:cNvSpPr txBox="1"/>
          <p:nvPr/>
        </p:nvSpPr>
        <p:spPr>
          <a:xfrm>
            <a:off x="9982200" y="1147213"/>
            <a:ext cx="2105580" cy="369332"/>
          </a:xfrm>
          <a:prstGeom prst="rect">
            <a:avLst/>
          </a:prstGeom>
          <a:solidFill>
            <a:schemeClr val="accent6">
              <a:lumMod val="60000"/>
              <a:lumOff val="40000"/>
            </a:schemeClr>
          </a:solidFill>
        </p:spPr>
        <p:txBody>
          <a:bodyPr wrap="square" rtlCol="0">
            <a:spAutoFit/>
          </a:bodyPr>
          <a:lstStyle/>
          <a:p>
            <a:pPr algn="ctr"/>
            <a:r>
              <a:rPr lang="fr-FR" b="1">
                <a:solidFill>
                  <a:schemeClr val="bg1"/>
                </a:solidFill>
                <a:latin typeface="+mj-lt"/>
              </a:rPr>
              <a:t>Version employeur</a:t>
            </a:r>
            <a:endParaRPr lang="fr-NC" b="1">
              <a:solidFill>
                <a:schemeClr val="bg1"/>
              </a:solidFill>
              <a:latin typeface="+mj-lt"/>
            </a:endParaRPr>
          </a:p>
        </p:txBody>
      </p:sp>
      <p:sp>
        <p:nvSpPr>
          <p:cNvPr id="5" name="ZoneTexte 4">
            <a:extLst>
              <a:ext uri="{FF2B5EF4-FFF2-40B4-BE49-F238E27FC236}">
                <a16:creationId xmlns:a16="http://schemas.microsoft.com/office/drawing/2014/main" id="{9506A1AC-FB8F-41A9-9A8D-33149F4F397D}"/>
              </a:ext>
            </a:extLst>
          </p:cNvPr>
          <p:cNvSpPr txBox="1"/>
          <p:nvPr/>
        </p:nvSpPr>
        <p:spPr>
          <a:xfrm>
            <a:off x="5890091" y="2032790"/>
            <a:ext cx="5939776" cy="3462486"/>
          </a:xfrm>
          <a:prstGeom prst="rect">
            <a:avLst/>
          </a:prstGeom>
          <a:noFill/>
        </p:spPr>
        <p:txBody>
          <a:bodyPr wrap="square" rtlCol="0">
            <a:spAutoFit/>
          </a:bodyPr>
          <a:lstStyle/>
          <a:p>
            <a:pPr algn="just"/>
            <a:r>
              <a:rPr lang="fr-FR" sz="1300" dirty="0">
                <a:latin typeface="+mj-lt"/>
              </a:rPr>
              <a:t>Au moment de la conception des projets de formation, des impacts/ objectifs attendus sont définis en concertation avec les commanditaires et les partenaires du projet. Ces objectifs relèvent des évolutions souhaitées en termes de pratiques professionnelles, sécurité, gain de performance, développement de nouveaux projets, mise en conformité réglementaire… et sont normalement assortis d’indicateurs objectivables.</a:t>
            </a:r>
          </a:p>
          <a:p>
            <a:pPr algn="just"/>
            <a:endParaRPr lang="fr-FR" sz="1300" dirty="0">
              <a:latin typeface="+mj-lt"/>
            </a:endParaRPr>
          </a:p>
          <a:p>
            <a:pPr algn="just"/>
            <a:r>
              <a:rPr lang="fr-FR" sz="1300" b="1" dirty="0">
                <a:solidFill>
                  <a:schemeClr val="accent1"/>
                </a:solidFill>
                <a:latin typeface="+mj-lt"/>
              </a:rPr>
              <a:t>504 employeurs* </a:t>
            </a:r>
            <a:r>
              <a:rPr lang="fr-FR" sz="1300" dirty="0">
                <a:latin typeface="+mj-lt"/>
              </a:rPr>
              <a:t>ont été interrogés sur leur perception de l’atteinte de ces objectifs (objectif par objectif). D’après leur perception, </a:t>
            </a:r>
            <a:r>
              <a:rPr lang="fr-FR" sz="1300" b="1" dirty="0">
                <a:latin typeface="+mj-lt"/>
              </a:rPr>
              <a:t>51% des objectifs </a:t>
            </a:r>
            <a:r>
              <a:rPr lang="fr-FR" sz="1300" dirty="0">
                <a:latin typeface="+mj-lt"/>
              </a:rPr>
              <a:t>visés par les projets de formation ont </a:t>
            </a:r>
            <a:r>
              <a:rPr lang="fr-FR" sz="1300" b="1" dirty="0">
                <a:latin typeface="+mj-lt"/>
              </a:rPr>
              <a:t>été pleinement atteints</a:t>
            </a:r>
            <a:r>
              <a:rPr lang="fr-FR" sz="1300" dirty="0">
                <a:latin typeface="+mj-lt"/>
              </a:rPr>
              <a:t>, et </a:t>
            </a:r>
            <a:r>
              <a:rPr lang="fr-FR" sz="1300" b="1" dirty="0">
                <a:latin typeface="+mj-lt"/>
              </a:rPr>
              <a:t>24% en partie. </a:t>
            </a:r>
            <a:r>
              <a:rPr lang="fr-FR" sz="1300" dirty="0">
                <a:latin typeface="+mj-lt"/>
              </a:rPr>
              <a:t>Les disparités relatives aux taux de réponse par projet de formation ne permettent pas de comparaison fiable.</a:t>
            </a:r>
          </a:p>
          <a:p>
            <a:pPr algn="just"/>
            <a:endParaRPr lang="fr-FR" sz="1400" dirty="0">
              <a:latin typeface="+mj-lt"/>
            </a:endParaRPr>
          </a:p>
          <a:p>
            <a:pPr algn="just"/>
            <a:endParaRPr lang="fr-FR" sz="1400" dirty="0">
              <a:latin typeface="+mj-lt"/>
            </a:endParaRPr>
          </a:p>
          <a:p>
            <a:pPr algn="just"/>
            <a:r>
              <a:rPr lang="fr-FR" sz="1400" i="1" dirty="0">
                <a:latin typeface="+mj-lt"/>
              </a:rPr>
              <a:t>*</a:t>
            </a:r>
            <a:r>
              <a:rPr lang="fr-FR" sz="1100" i="1" dirty="0">
                <a:latin typeface="+mj-lt"/>
              </a:rPr>
              <a:t>Toutes les actions de la séquence 2 et 3 et une partie des actions évaluées de la séquence 1: Agriculture management, Animateur 4P, Projet automobile, Projet installation chauffe-eau solaire, Gardiennage- Espace pro, Maintenance Engin miniers, Produit et process de fabrication chocolat, Professionnalisation filière viande, Projet </a:t>
            </a:r>
            <a:r>
              <a:rPr lang="fr-FR" sz="1100" i="1" dirty="0" err="1">
                <a:latin typeface="+mj-lt"/>
              </a:rPr>
              <a:t>Karuia</a:t>
            </a:r>
            <a:r>
              <a:rPr lang="fr-FR" sz="1100" i="1" dirty="0">
                <a:latin typeface="+mj-lt"/>
              </a:rPr>
              <a:t> Ecoconduite </a:t>
            </a:r>
            <a:endParaRPr lang="fr-NC" sz="1100" i="1" dirty="0">
              <a:latin typeface="+mj-lt"/>
            </a:endParaRPr>
          </a:p>
          <a:p>
            <a:pPr algn="just"/>
            <a:endParaRPr lang="fr-NC" sz="1400" dirty="0">
              <a:latin typeface="+mj-lt"/>
            </a:endParaRPr>
          </a:p>
        </p:txBody>
      </p:sp>
      <p:sp>
        <p:nvSpPr>
          <p:cNvPr id="9" name="ZoneTexte 8">
            <a:extLst>
              <a:ext uri="{FF2B5EF4-FFF2-40B4-BE49-F238E27FC236}">
                <a16:creationId xmlns:a16="http://schemas.microsoft.com/office/drawing/2014/main" id="{8B598843-67C2-4083-9920-5CB31A588053}"/>
              </a:ext>
            </a:extLst>
          </p:cNvPr>
          <p:cNvSpPr txBox="1"/>
          <p:nvPr/>
        </p:nvSpPr>
        <p:spPr>
          <a:xfrm>
            <a:off x="126430" y="4699492"/>
            <a:ext cx="5244856" cy="430887"/>
          </a:xfrm>
          <a:prstGeom prst="rect">
            <a:avLst/>
          </a:prstGeom>
          <a:solidFill>
            <a:schemeClr val="bg1">
              <a:lumMod val="95000"/>
            </a:schemeClr>
          </a:solidFill>
        </p:spPr>
        <p:txBody>
          <a:bodyPr wrap="square" rtlCol="0">
            <a:spAutoFit/>
          </a:bodyPr>
          <a:lstStyle/>
          <a:p>
            <a:pPr algn="just"/>
            <a:r>
              <a:rPr lang="fr-FR" sz="1100" i="1" dirty="0">
                <a:latin typeface="+mj-lt"/>
              </a:rPr>
              <a:t>Q- La formation vous a-t-elle permis d’atteindre les impacts attendus ? (les impacts sont cités et à évaluer selon une échelle graduée)</a:t>
            </a:r>
          </a:p>
        </p:txBody>
      </p:sp>
      <p:cxnSp>
        <p:nvCxnSpPr>
          <p:cNvPr id="8" name="Connecteur droit 7">
            <a:extLst>
              <a:ext uri="{FF2B5EF4-FFF2-40B4-BE49-F238E27FC236}">
                <a16:creationId xmlns:a16="http://schemas.microsoft.com/office/drawing/2014/main" id="{FC3AB88A-B288-FF46-0569-AC31C8D138B7}"/>
              </a:ext>
            </a:extLst>
          </p:cNvPr>
          <p:cNvCxnSpPr/>
          <p:nvPr/>
        </p:nvCxnSpPr>
        <p:spPr>
          <a:xfrm>
            <a:off x="289392" y="65812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4" name="Image 3">
            <a:extLst>
              <a:ext uri="{FF2B5EF4-FFF2-40B4-BE49-F238E27FC236}">
                <a16:creationId xmlns:a16="http://schemas.microsoft.com/office/drawing/2014/main" id="{CAD01E18-E917-F0DF-E584-3FC77EE85665}"/>
              </a:ext>
            </a:extLst>
          </p:cNvPr>
          <p:cNvPicPr>
            <a:picLocks noChangeAspect="1"/>
          </p:cNvPicPr>
          <p:nvPr/>
        </p:nvPicPr>
        <p:blipFill>
          <a:blip r:embed="rId2"/>
          <a:stretch>
            <a:fillRect/>
          </a:stretch>
        </p:blipFill>
        <p:spPr>
          <a:xfrm>
            <a:off x="35403" y="2112267"/>
            <a:ext cx="5854687" cy="2587225"/>
          </a:xfrm>
          <a:prstGeom prst="rect">
            <a:avLst/>
          </a:prstGeom>
        </p:spPr>
      </p:pic>
    </p:spTree>
    <p:extLst>
      <p:ext uri="{BB962C8B-B14F-4D97-AF65-F5344CB8AC3E}">
        <p14:creationId xmlns:p14="http://schemas.microsoft.com/office/powerpoint/2010/main" val="2917713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245208" y="194899"/>
            <a:ext cx="8052380" cy="461665"/>
          </a:xfrm>
          <a:prstGeom prst="rect">
            <a:avLst/>
          </a:prstGeom>
          <a:noFill/>
          <a:ln>
            <a:noFill/>
            <a:prstDash val="sysDot"/>
          </a:ln>
        </p:spPr>
        <p:txBody>
          <a:bodyPr wrap="square" rtlCol="0">
            <a:spAutoFit/>
          </a:bodyPr>
          <a:lstStyle/>
          <a:p>
            <a:r>
              <a:rPr lang="fr-FR" sz="2400" b="1">
                <a:solidFill>
                  <a:schemeClr val="accent1"/>
                </a:solidFill>
                <a:latin typeface="+mj-lt"/>
              </a:rPr>
              <a:t>Impact à froid : Des impacts spécifiques identifiés</a:t>
            </a:r>
            <a:endParaRPr lang="fr-NC" sz="2400" b="1">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62</a:t>
            </a:fld>
            <a:endParaRPr lang="fr-NC"/>
          </a:p>
        </p:txBody>
      </p:sp>
      <p:sp>
        <p:nvSpPr>
          <p:cNvPr id="7" name="ZoneTexte 6">
            <a:extLst>
              <a:ext uri="{FF2B5EF4-FFF2-40B4-BE49-F238E27FC236}">
                <a16:creationId xmlns:a16="http://schemas.microsoft.com/office/drawing/2014/main" id="{5F188291-960B-4A88-A6A6-3A7D8CAD86CE}"/>
              </a:ext>
            </a:extLst>
          </p:cNvPr>
          <p:cNvSpPr txBox="1"/>
          <p:nvPr/>
        </p:nvSpPr>
        <p:spPr>
          <a:xfrm>
            <a:off x="9982200" y="1147213"/>
            <a:ext cx="2105580" cy="369332"/>
          </a:xfrm>
          <a:prstGeom prst="rect">
            <a:avLst/>
          </a:prstGeom>
          <a:solidFill>
            <a:schemeClr val="accent6">
              <a:lumMod val="60000"/>
              <a:lumOff val="40000"/>
            </a:schemeClr>
          </a:solidFill>
        </p:spPr>
        <p:txBody>
          <a:bodyPr wrap="square" rtlCol="0">
            <a:spAutoFit/>
          </a:bodyPr>
          <a:lstStyle/>
          <a:p>
            <a:pPr algn="ctr"/>
            <a:r>
              <a:rPr lang="fr-FR" b="1">
                <a:solidFill>
                  <a:schemeClr val="bg1"/>
                </a:solidFill>
                <a:latin typeface="+mj-lt"/>
              </a:rPr>
              <a:t>Version employeur</a:t>
            </a:r>
            <a:endParaRPr lang="fr-NC" b="1">
              <a:solidFill>
                <a:schemeClr val="bg1"/>
              </a:solidFill>
              <a:latin typeface="+mj-lt"/>
            </a:endParaRPr>
          </a:p>
        </p:txBody>
      </p:sp>
      <p:sp>
        <p:nvSpPr>
          <p:cNvPr id="5" name="ZoneTexte 4">
            <a:extLst>
              <a:ext uri="{FF2B5EF4-FFF2-40B4-BE49-F238E27FC236}">
                <a16:creationId xmlns:a16="http://schemas.microsoft.com/office/drawing/2014/main" id="{9506A1AC-FB8F-41A9-9A8D-33149F4F397D}"/>
              </a:ext>
            </a:extLst>
          </p:cNvPr>
          <p:cNvSpPr txBox="1"/>
          <p:nvPr/>
        </p:nvSpPr>
        <p:spPr>
          <a:xfrm>
            <a:off x="469574" y="1947432"/>
            <a:ext cx="10131136" cy="584775"/>
          </a:xfrm>
          <a:prstGeom prst="rect">
            <a:avLst/>
          </a:prstGeom>
          <a:noFill/>
        </p:spPr>
        <p:txBody>
          <a:bodyPr wrap="square" rtlCol="0">
            <a:spAutoFit/>
          </a:bodyPr>
          <a:lstStyle/>
          <a:p>
            <a:pPr algn="just"/>
            <a:endParaRPr lang="fr-NC" sz="1600" i="1">
              <a:latin typeface="+mj-lt"/>
            </a:endParaRPr>
          </a:p>
          <a:p>
            <a:pPr algn="just"/>
            <a:endParaRPr lang="fr-NC" sz="1600">
              <a:latin typeface="+mj-lt"/>
            </a:endParaRPr>
          </a:p>
        </p:txBody>
      </p:sp>
      <p:sp>
        <p:nvSpPr>
          <p:cNvPr id="8" name="ZoneTexte 7">
            <a:extLst>
              <a:ext uri="{FF2B5EF4-FFF2-40B4-BE49-F238E27FC236}">
                <a16:creationId xmlns:a16="http://schemas.microsoft.com/office/drawing/2014/main" id="{F96B46C8-32E7-42AB-A73B-2F9EDB3C668F}"/>
              </a:ext>
            </a:extLst>
          </p:cNvPr>
          <p:cNvSpPr txBox="1"/>
          <p:nvPr/>
        </p:nvSpPr>
        <p:spPr>
          <a:xfrm>
            <a:off x="245208" y="1791483"/>
            <a:ext cx="11842572" cy="4278094"/>
          </a:xfrm>
          <a:prstGeom prst="rect">
            <a:avLst/>
          </a:prstGeom>
          <a:noFill/>
        </p:spPr>
        <p:txBody>
          <a:bodyPr wrap="square" rtlCol="0">
            <a:spAutoFit/>
          </a:bodyPr>
          <a:lstStyle/>
          <a:p>
            <a:pPr algn="just"/>
            <a:r>
              <a:rPr lang="fr-FR" sz="1600" dirty="0">
                <a:latin typeface="+mj-lt"/>
              </a:rPr>
              <a:t>Au-delà des impacts identifiés au démarrage des projets et sur lesquels les employeurs sont spécifiquement interrogés, d’autres impacts spécifiques ont émergé des retours qualitatifs spontanés des entreprises ou d’une observation particulière de l’organisme de formation:</a:t>
            </a:r>
          </a:p>
          <a:p>
            <a:pPr algn="just"/>
            <a:endParaRPr lang="fr-FR" sz="1600" b="1" dirty="0">
              <a:solidFill>
                <a:schemeClr val="accent1"/>
              </a:solidFill>
              <a:latin typeface="+mj-lt"/>
            </a:endParaRPr>
          </a:p>
          <a:p>
            <a:pPr marL="171450" indent="-171450" algn="just">
              <a:buFont typeface="Wingdings" panose="05000000000000000000" pitchFamily="2" charset="2"/>
              <a:buChar char="§"/>
            </a:pPr>
            <a:r>
              <a:rPr lang="fr-FR" sz="1600" b="1" dirty="0">
                <a:solidFill>
                  <a:schemeClr val="accent1"/>
                </a:solidFill>
                <a:latin typeface="+mj-lt"/>
              </a:rPr>
              <a:t>Des impacts liés à la productivité </a:t>
            </a:r>
            <a:r>
              <a:rPr lang="fr-FR" sz="1600" dirty="0">
                <a:latin typeface="+mj-lt"/>
              </a:rPr>
              <a:t>de l’entreprise : concernant la formation process de fabrication de chocolat d'autres critères de performance ont été observés tels que la réduction de la perte de temps ; la diminution des arrêts de production, l’application plus rigoureuse des règles et des consignes de fabrication (5/8 répondants); moins de sollicitation des chefs de production (3). </a:t>
            </a:r>
          </a:p>
          <a:p>
            <a:pPr algn="just"/>
            <a:endParaRPr lang="fr-FR" sz="1600" dirty="0">
              <a:solidFill>
                <a:srgbClr val="983881"/>
              </a:solidFill>
              <a:latin typeface="+mj-lt"/>
            </a:endParaRPr>
          </a:p>
          <a:p>
            <a:pPr marL="171450" indent="-171450" algn="just">
              <a:buFont typeface="Wingdings" panose="05000000000000000000" pitchFamily="2" charset="2"/>
              <a:buChar char="§"/>
            </a:pPr>
            <a:r>
              <a:rPr lang="fr-FR" sz="1600" b="1" dirty="0">
                <a:solidFill>
                  <a:schemeClr val="accent1"/>
                </a:solidFill>
                <a:latin typeface="+mj-lt"/>
              </a:rPr>
              <a:t>Des impacts liés à la professionnalisation des salariés : </a:t>
            </a:r>
            <a:r>
              <a:rPr lang="fr-FR" sz="1600" dirty="0">
                <a:latin typeface="+mj-lt"/>
              </a:rPr>
              <a:t>concernant les formations CQP AHSE, les 14 candidat(e)s ont obtenu leur certification.</a:t>
            </a:r>
          </a:p>
          <a:p>
            <a:pPr algn="just"/>
            <a:endParaRPr lang="fr-FR" sz="1600" dirty="0">
              <a:solidFill>
                <a:schemeClr val="accent1"/>
              </a:solidFill>
              <a:latin typeface="+mj-lt"/>
            </a:endParaRPr>
          </a:p>
          <a:p>
            <a:pPr marL="171450" indent="-171450" algn="just">
              <a:buFont typeface="Wingdings" panose="05000000000000000000" pitchFamily="2" charset="2"/>
              <a:buChar char="§"/>
            </a:pPr>
            <a:r>
              <a:rPr lang="fr-FR" sz="1600" b="1" dirty="0">
                <a:solidFill>
                  <a:schemeClr val="accent1"/>
                </a:solidFill>
                <a:latin typeface="+mj-lt"/>
              </a:rPr>
              <a:t>Des impacts relatifs à la mise en conformité réglementaire </a:t>
            </a:r>
            <a:r>
              <a:rPr lang="fr-FR" sz="1600" dirty="0">
                <a:latin typeface="+mj-lt"/>
              </a:rPr>
              <a:t>ou des </a:t>
            </a:r>
            <a:r>
              <a:rPr lang="fr-FR" sz="1600" b="1" dirty="0">
                <a:solidFill>
                  <a:schemeClr val="accent1"/>
                </a:solidFill>
                <a:latin typeface="+mj-lt"/>
              </a:rPr>
              <a:t>processus de certification : </a:t>
            </a:r>
          </a:p>
          <a:p>
            <a:pPr marL="628650" lvl="1" indent="-171450" algn="just">
              <a:buFont typeface="Wingdings" panose="05000000000000000000" pitchFamily="2" charset="2"/>
              <a:buChar char="§"/>
            </a:pPr>
            <a:r>
              <a:rPr lang="fr-FR" sz="1600" dirty="0">
                <a:latin typeface="+mj-lt"/>
              </a:rPr>
              <a:t>concernant les formations gardiennage, l'ensemble des stagiaires ont renouvelé leurs cartes professionnelles,</a:t>
            </a:r>
          </a:p>
          <a:p>
            <a:pPr marL="628650" lvl="1" indent="-171450" algn="just">
              <a:buFont typeface="Wingdings" panose="05000000000000000000" pitchFamily="2" charset="2"/>
              <a:buChar char="§"/>
            </a:pPr>
            <a:r>
              <a:rPr lang="fr-FR" sz="1600" dirty="0">
                <a:latin typeface="+mj-lt"/>
              </a:rPr>
              <a:t>concernant la formation professionnalisation de la filière bois, les trois entreprises susceptibles d'obtenir une certification RCNC se sont lancées dans la démarche à l'issue de la formation.</a:t>
            </a:r>
          </a:p>
          <a:p>
            <a:pPr algn="just"/>
            <a:endParaRPr lang="fr-FR" sz="1600" b="1" dirty="0">
              <a:solidFill>
                <a:schemeClr val="accent1"/>
              </a:solidFill>
              <a:latin typeface="+mj-lt"/>
            </a:endParaRPr>
          </a:p>
          <a:p>
            <a:pPr marL="171450" indent="-171450" algn="just">
              <a:buFont typeface="Wingdings" panose="05000000000000000000" pitchFamily="2" charset="2"/>
              <a:buChar char="§"/>
            </a:pPr>
            <a:r>
              <a:rPr lang="fr-FR" sz="1600" b="1" dirty="0">
                <a:solidFill>
                  <a:schemeClr val="accent1"/>
                </a:solidFill>
                <a:latin typeface="+mj-lt"/>
              </a:rPr>
              <a:t>Des impacts relatifs à l’appétence à la formation professionnelle : </a:t>
            </a:r>
            <a:r>
              <a:rPr lang="fr-FR" sz="1600" dirty="0">
                <a:latin typeface="+mj-lt"/>
              </a:rPr>
              <a:t>la formation process chocolat a généré de nouvelles demandes de formations pour 3 entreprises sur 8. C’est également le cas pour 4 employeurs sur 8 concernés par le projet professionnalisation de la filière bois. 66% des répondants du plan BTP 2019 ont l'intention d'inscrire leurs salarié(e)s à de nouvelles formations.</a:t>
            </a:r>
            <a:endParaRPr lang="fr-NC" sz="1600" dirty="0"/>
          </a:p>
        </p:txBody>
      </p:sp>
      <p:cxnSp>
        <p:nvCxnSpPr>
          <p:cNvPr id="4" name="Connecteur droit 3">
            <a:extLst>
              <a:ext uri="{FF2B5EF4-FFF2-40B4-BE49-F238E27FC236}">
                <a16:creationId xmlns:a16="http://schemas.microsoft.com/office/drawing/2014/main" id="{9174FBCD-FDBE-6F6A-DE54-7159A2D2B50A}"/>
              </a:ext>
            </a:extLst>
          </p:cNvPr>
          <p:cNvCxnSpPr/>
          <p:nvPr/>
        </p:nvCxnSpPr>
        <p:spPr>
          <a:xfrm>
            <a:off x="289392" y="65812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30185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B320A0-FFCD-47F2-ADFF-8E3B23D5C7A7}"/>
              </a:ext>
            </a:extLst>
          </p:cNvPr>
          <p:cNvSpPr txBox="1"/>
          <p:nvPr/>
        </p:nvSpPr>
        <p:spPr>
          <a:xfrm>
            <a:off x="290671" y="280425"/>
            <a:ext cx="9351817" cy="461665"/>
          </a:xfrm>
          <a:prstGeom prst="rect">
            <a:avLst/>
          </a:prstGeom>
          <a:noFill/>
          <a:ln>
            <a:noFill/>
            <a:prstDash val="sysDot"/>
          </a:ln>
        </p:spPr>
        <p:txBody>
          <a:bodyPr wrap="square" rtlCol="0">
            <a:spAutoFit/>
          </a:bodyPr>
          <a:lstStyle/>
          <a:p>
            <a:r>
              <a:rPr lang="fr-FR" sz="2400" b="1" dirty="0">
                <a:solidFill>
                  <a:schemeClr val="accent1"/>
                </a:solidFill>
                <a:latin typeface="+mj-lt"/>
              </a:rPr>
              <a:t>Un impact limité sur le développement de collaborations inter-entreprises</a:t>
            </a:r>
            <a:endParaRPr lang="fr-NC" sz="2400" b="1" dirty="0">
              <a:solidFill>
                <a:schemeClr val="accent1"/>
              </a:solidFill>
              <a:latin typeface="+mj-lt"/>
            </a:endParaRPr>
          </a:p>
        </p:txBody>
      </p:sp>
      <p:sp>
        <p:nvSpPr>
          <p:cNvPr id="6" name="Espace réservé du numéro de diapositive 5">
            <a:extLst>
              <a:ext uri="{FF2B5EF4-FFF2-40B4-BE49-F238E27FC236}">
                <a16:creationId xmlns:a16="http://schemas.microsoft.com/office/drawing/2014/main" id="{67FFE147-A4BE-47F5-913F-C3862F33D0F4}"/>
              </a:ext>
            </a:extLst>
          </p:cNvPr>
          <p:cNvSpPr>
            <a:spLocks noGrp="1"/>
          </p:cNvSpPr>
          <p:nvPr>
            <p:ph type="sldNum" sz="quarter" idx="12"/>
          </p:nvPr>
        </p:nvSpPr>
        <p:spPr/>
        <p:txBody>
          <a:bodyPr/>
          <a:lstStyle/>
          <a:p>
            <a:fld id="{122E7E8F-CE77-40CD-9E35-91660E888EB9}" type="slidenum">
              <a:rPr lang="fr-NC" smtClean="0"/>
              <a:t>63</a:t>
            </a:fld>
            <a:endParaRPr lang="fr-NC"/>
          </a:p>
        </p:txBody>
      </p:sp>
      <p:sp>
        <p:nvSpPr>
          <p:cNvPr id="7" name="ZoneTexte 6">
            <a:extLst>
              <a:ext uri="{FF2B5EF4-FFF2-40B4-BE49-F238E27FC236}">
                <a16:creationId xmlns:a16="http://schemas.microsoft.com/office/drawing/2014/main" id="{5F188291-960B-4A88-A6A6-3A7D8CAD86CE}"/>
              </a:ext>
            </a:extLst>
          </p:cNvPr>
          <p:cNvSpPr txBox="1"/>
          <p:nvPr/>
        </p:nvSpPr>
        <p:spPr>
          <a:xfrm>
            <a:off x="9982200" y="1147213"/>
            <a:ext cx="2105580" cy="369332"/>
          </a:xfrm>
          <a:prstGeom prst="rect">
            <a:avLst/>
          </a:prstGeom>
          <a:solidFill>
            <a:schemeClr val="accent6">
              <a:lumMod val="60000"/>
              <a:lumOff val="40000"/>
            </a:schemeClr>
          </a:solidFill>
        </p:spPr>
        <p:txBody>
          <a:bodyPr wrap="square" rtlCol="0">
            <a:spAutoFit/>
          </a:bodyPr>
          <a:lstStyle/>
          <a:p>
            <a:pPr algn="ctr"/>
            <a:r>
              <a:rPr lang="fr-FR" b="1">
                <a:solidFill>
                  <a:schemeClr val="bg1"/>
                </a:solidFill>
                <a:latin typeface="+mj-lt"/>
              </a:rPr>
              <a:t>Version employeur</a:t>
            </a:r>
            <a:endParaRPr lang="fr-NC" b="1">
              <a:solidFill>
                <a:schemeClr val="bg1"/>
              </a:solidFill>
              <a:latin typeface="+mj-lt"/>
            </a:endParaRPr>
          </a:p>
        </p:txBody>
      </p:sp>
      <p:sp>
        <p:nvSpPr>
          <p:cNvPr id="5" name="ZoneTexte 4">
            <a:extLst>
              <a:ext uri="{FF2B5EF4-FFF2-40B4-BE49-F238E27FC236}">
                <a16:creationId xmlns:a16="http://schemas.microsoft.com/office/drawing/2014/main" id="{9506A1AC-FB8F-41A9-9A8D-33149F4F397D}"/>
              </a:ext>
            </a:extLst>
          </p:cNvPr>
          <p:cNvSpPr txBox="1"/>
          <p:nvPr/>
        </p:nvSpPr>
        <p:spPr>
          <a:xfrm>
            <a:off x="1683173" y="3585753"/>
            <a:ext cx="9351817" cy="383503"/>
          </a:xfrm>
          <a:prstGeom prst="rect">
            <a:avLst/>
          </a:prstGeom>
          <a:solidFill>
            <a:schemeClr val="bg1">
              <a:lumMod val="95000"/>
            </a:schemeClr>
          </a:solidFill>
        </p:spPr>
        <p:txBody>
          <a:bodyPr wrap="square" rtlCol="0">
            <a:spAutoFit/>
          </a:bodyPr>
          <a:lstStyle/>
          <a:p>
            <a:pPr lvl="0" algn="just">
              <a:lnSpc>
                <a:spcPct val="200000"/>
              </a:lnSpc>
              <a:spcBef>
                <a:spcPts val="600"/>
              </a:spcBef>
              <a:spcAft>
                <a:spcPts val="600"/>
              </a:spcAft>
            </a:pPr>
            <a:r>
              <a:rPr lang="fr-FR" sz="1100" i="1" dirty="0">
                <a:effectLst/>
                <a:latin typeface="+mj-lt"/>
                <a:ea typeface="Calibri" panose="020F0502020204030204" pitchFamily="34" charset="0"/>
                <a:cs typeface="Calibri" panose="020F0502020204030204" pitchFamily="34" charset="0"/>
              </a:rPr>
              <a:t>Q- La mise en place de cette formation vous a-t-elle permis de développer des collaborations avec d’autres entreprises du même secteur que le vôtre ?</a:t>
            </a:r>
            <a:endParaRPr lang="fr-NC" sz="1100" i="1" dirty="0">
              <a:effectLst/>
              <a:latin typeface="+mj-lt"/>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3CA075E9-8B62-4DC2-A869-837013DDE706}"/>
              </a:ext>
            </a:extLst>
          </p:cNvPr>
          <p:cNvSpPr txBox="1"/>
          <p:nvPr/>
        </p:nvSpPr>
        <p:spPr>
          <a:xfrm>
            <a:off x="207818" y="4862945"/>
            <a:ext cx="11596255" cy="830997"/>
          </a:xfrm>
          <a:prstGeom prst="rect">
            <a:avLst/>
          </a:prstGeom>
          <a:noFill/>
        </p:spPr>
        <p:txBody>
          <a:bodyPr wrap="square" rtlCol="0">
            <a:spAutoFit/>
          </a:bodyPr>
          <a:lstStyle/>
          <a:p>
            <a:pPr algn="just"/>
            <a:r>
              <a:rPr lang="fr-FR" sz="1600" b="1" i="0" u="none" strike="noStrike" dirty="0">
                <a:solidFill>
                  <a:schemeClr val="accent1"/>
                </a:solidFill>
                <a:effectLst/>
                <a:latin typeface="+mj-lt"/>
              </a:rPr>
              <a:t>La formation semble avoir assez peu d'impact sur le développement de collaborations inter-entreprises</a:t>
            </a:r>
            <a:r>
              <a:rPr lang="fr-FR" sz="1600" b="0" i="0" u="none" strike="noStrike" dirty="0">
                <a:solidFill>
                  <a:srgbClr val="000000"/>
                </a:solidFill>
                <a:effectLst/>
                <a:latin typeface="+mj-lt"/>
              </a:rPr>
              <a:t>, y compris sur des projets axés </a:t>
            </a:r>
            <a:r>
              <a:rPr lang="fr-FR" sz="1600" dirty="0">
                <a:solidFill>
                  <a:srgbClr val="000000"/>
                </a:solidFill>
                <a:latin typeface="+mj-lt"/>
              </a:rPr>
              <a:t>« </a:t>
            </a:r>
            <a:r>
              <a:rPr lang="fr-FR" sz="1600" b="0" i="0" u="none" strike="noStrike" dirty="0">
                <a:solidFill>
                  <a:srgbClr val="000000"/>
                </a:solidFill>
                <a:effectLst/>
                <a:latin typeface="+mj-lt"/>
              </a:rPr>
              <a:t>filières », en notant tout de même un taux élevé de répondants « ne sachant pas ». </a:t>
            </a:r>
            <a:r>
              <a:rPr lang="fr-FR" sz="1600" dirty="0">
                <a:solidFill>
                  <a:srgbClr val="000000"/>
                </a:solidFill>
                <a:latin typeface="+mj-lt"/>
              </a:rPr>
              <a:t>Des collaborations plus souvent mises en avant par les participants du projet </a:t>
            </a:r>
            <a:r>
              <a:rPr lang="fr-FR" sz="1600" dirty="0" err="1">
                <a:solidFill>
                  <a:srgbClr val="000000"/>
                </a:solidFill>
                <a:latin typeface="+mj-lt"/>
              </a:rPr>
              <a:t>Karuia</a:t>
            </a:r>
            <a:r>
              <a:rPr lang="fr-FR" sz="1600" dirty="0">
                <a:solidFill>
                  <a:srgbClr val="000000"/>
                </a:solidFill>
                <a:latin typeface="+mj-lt"/>
              </a:rPr>
              <a:t> et du brevet Mer. </a:t>
            </a:r>
            <a:endParaRPr lang="fr-NC" sz="1600" dirty="0">
              <a:latin typeface="+mj-lt"/>
            </a:endParaRPr>
          </a:p>
        </p:txBody>
      </p:sp>
      <p:cxnSp>
        <p:nvCxnSpPr>
          <p:cNvPr id="9" name="Connecteur droit 8">
            <a:extLst>
              <a:ext uri="{FF2B5EF4-FFF2-40B4-BE49-F238E27FC236}">
                <a16:creationId xmlns:a16="http://schemas.microsoft.com/office/drawing/2014/main" id="{9DB6FFAD-2490-3B0C-D011-5C8DF42EC22B}"/>
              </a:ext>
            </a:extLst>
          </p:cNvPr>
          <p:cNvCxnSpPr/>
          <p:nvPr/>
        </p:nvCxnSpPr>
        <p:spPr>
          <a:xfrm>
            <a:off x="290671" y="801501"/>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10" name="Image 9">
            <a:extLst>
              <a:ext uri="{FF2B5EF4-FFF2-40B4-BE49-F238E27FC236}">
                <a16:creationId xmlns:a16="http://schemas.microsoft.com/office/drawing/2014/main" id="{8E9BFADC-0B93-23C8-53B5-DEE21671C173}"/>
              </a:ext>
            </a:extLst>
          </p:cNvPr>
          <p:cNvPicPr>
            <a:picLocks noChangeAspect="1"/>
          </p:cNvPicPr>
          <p:nvPr/>
        </p:nvPicPr>
        <p:blipFill>
          <a:blip r:embed="rId2"/>
          <a:stretch>
            <a:fillRect/>
          </a:stretch>
        </p:blipFill>
        <p:spPr>
          <a:xfrm>
            <a:off x="2227356" y="1492075"/>
            <a:ext cx="7328027" cy="2145978"/>
          </a:xfrm>
          <a:prstGeom prst="rect">
            <a:avLst/>
          </a:prstGeom>
        </p:spPr>
      </p:pic>
    </p:spTree>
    <p:extLst>
      <p:ext uri="{BB962C8B-B14F-4D97-AF65-F5344CB8AC3E}">
        <p14:creationId xmlns:p14="http://schemas.microsoft.com/office/powerpoint/2010/main" val="2596329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F7D625-F1F9-2B4D-9C98-280361FF79AF}"/>
              </a:ext>
            </a:extLst>
          </p:cNvPr>
          <p:cNvSpPr>
            <a:spLocks noGrp="1"/>
          </p:cNvSpPr>
          <p:nvPr>
            <p:ph type="sldNum" sz="quarter" idx="12"/>
          </p:nvPr>
        </p:nvSpPr>
        <p:spPr/>
        <p:txBody>
          <a:bodyPr/>
          <a:lstStyle/>
          <a:p>
            <a:fld id="{8DF98CC9-A4D7-47D7-B152-95CCF62D9D11}" type="slidenum">
              <a:rPr lang="fr-NC" smtClean="0"/>
              <a:t>64</a:t>
            </a:fld>
            <a:endParaRPr lang="fr-NC"/>
          </a:p>
        </p:txBody>
      </p:sp>
      <p:sp>
        <p:nvSpPr>
          <p:cNvPr id="4" name="Titre 3">
            <a:extLst>
              <a:ext uri="{FF2B5EF4-FFF2-40B4-BE49-F238E27FC236}">
                <a16:creationId xmlns:a16="http://schemas.microsoft.com/office/drawing/2014/main" id="{2B69338A-AB7E-ADE7-4C30-D1BFACF97083}"/>
              </a:ext>
            </a:extLst>
          </p:cNvPr>
          <p:cNvSpPr txBox="1">
            <a:spLocks noGrp="1"/>
          </p:cNvSpPr>
          <p:nvPr>
            <p:ph type="title"/>
          </p:nvPr>
        </p:nvSpPr>
        <p:spPr>
          <a:xfrm>
            <a:off x="445008" y="212036"/>
            <a:ext cx="10515600" cy="424732"/>
          </a:xfrm>
          <a:prstGeom prst="rect">
            <a:avLst/>
          </a:prstGeom>
          <a:noFill/>
          <a:ln>
            <a:noFill/>
            <a:prstDash val="sysDot"/>
          </a:ln>
        </p:spPr>
        <p:txBody>
          <a:bodyPr wrap="square" rtlCol="0">
            <a:spAutoFit/>
          </a:bodyPr>
          <a:lstStyle/>
          <a:p>
            <a:r>
              <a:rPr lang="fr-FR" sz="2400" b="1" dirty="0">
                <a:solidFill>
                  <a:schemeClr val="accent1"/>
                </a:solidFill>
                <a:latin typeface="+mj-lt"/>
              </a:rPr>
              <a:t>Quelques éléments de synthèse sur les résultats des enquêt</a:t>
            </a:r>
            <a:r>
              <a:rPr lang="fr-FR" sz="2400" b="1" dirty="0">
                <a:solidFill>
                  <a:schemeClr val="accent1"/>
                </a:solidFill>
              </a:rPr>
              <a:t>es à froid </a:t>
            </a:r>
            <a:endParaRPr lang="fr-NC" sz="2400" b="1" dirty="0">
              <a:solidFill>
                <a:schemeClr val="accent1"/>
              </a:solidFill>
              <a:latin typeface="+mj-lt"/>
            </a:endParaRPr>
          </a:p>
        </p:txBody>
      </p:sp>
      <p:cxnSp>
        <p:nvCxnSpPr>
          <p:cNvPr id="5" name="Connecteur droit 4">
            <a:extLst>
              <a:ext uri="{FF2B5EF4-FFF2-40B4-BE49-F238E27FC236}">
                <a16:creationId xmlns:a16="http://schemas.microsoft.com/office/drawing/2014/main" id="{C05D177E-7E9E-0EA6-74C2-655CA97068D6}"/>
              </a:ext>
            </a:extLst>
          </p:cNvPr>
          <p:cNvCxnSpPr/>
          <p:nvPr/>
        </p:nvCxnSpPr>
        <p:spPr>
          <a:xfrm>
            <a:off x="445008" y="676005"/>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6" name="ZoneTexte 5">
            <a:extLst>
              <a:ext uri="{FF2B5EF4-FFF2-40B4-BE49-F238E27FC236}">
                <a16:creationId xmlns:a16="http://schemas.microsoft.com/office/drawing/2014/main" id="{52965A90-3465-25B7-A14E-751F29BCFA8B}"/>
              </a:ext>
            </a:extLst>
          </p:cNvPr>
          <p:cNvSpPr txBox="1"/>
          <p:nvPr/>
        </p:nvSpPr>
        <p:spPr>
          <a:xfrm>
            <a:off x="445008" y="1007799"/>
            <a:ext cx="10716768" cy="5232202"/>
          </a:xfrm>
          <a:prstGeom prst="rect">
            <a:avLst/>
          </a:prstGeom>
          <a:noFill/>
        </p:spPr>
        <p:txBody>
          <a:bodyPr wrap="square" rtlCol="0">
            <a:spAutoFit/>
          </a:bodyPr>
          <a:lstStyle/>
          <a:p>
            <a:pPr marL="285750" indent="-285750" algn="just">
              <a:buFont typeface="Wingdings" panose="05000000000000000000" pitchFamily="2" charset="2"/>
              <a:buChar char="§"/>
            </a:pPr>
            <a:r>
              <a:rPr lang="fr-FR" sz="1400" dirty="0">
                <a:solidFill>
                  <a:schemeClr val="accent1"/>
                </a:solidFill>
                <a:latin typeface="+mj-lt"/>
              </a:rPr>
              <a:t>Des actions qui répondent à un besoin : </a:t>
            </a:r>
            <a:r>
              <a:rPr lang="fr-FR" sz="1400" dirty="0">
                <a:latin typeface="+mj-lt"/>
              </a:rPr>
              <a:t>des entreprises de plus en plus nombreuses à considérer que l’action de formation était adaptée à leurs besoins (83%); </a:t>
            </a:r>
          </a:p>
          <a:p>
            <a:pPr marL="285750" indent="-285750" algn="just">
              <a:buFont typeface="Wingdings" panose="05000000000000000000" pitchFamily="2" charset="2"/>
              <a:buChar char="§"/>
            </a:pPr>
            <a:r>
              <a:rPr lang="fr-FR" sz="1400" dirty="0">
                <a:solidFill>
                  <a:schemeClr val="accent1"/>
                </a:solidFill>
                <a:latin typeface="+mj-lt"/>
              </a:rPr>
              <a:t>Un impact sur la montée en compétences et sur la performance des salariés </a:t>
            </a:r>
            <a:r>
              <a:rPr lang="fr-FR" sz="1400" dirty="0">
                <a:latin typeface="+mj-lt"/>
              </a:rPr>
              <a:t>reconnu et </a:t>
            </a:r>
            <a:r>
              <a:rPr lang="fr-FR" sz="1400" dirty="0">
                <a:solidFill>
                  <a:schemeClr val="accent1"/>
                </a:solidFill>
                <a:latin typeface="+mj-lt"/>
              </a:rPr>
              <a:t>qui progresse </a:t>
            </a:r>
            <a:r>
              <a:rPr lang="fr-FR" sz="1400" dirty="0">
                <a:latin typeface="+mj-lt"/>
              </a:rPr>
              <a:t>dans les perceptions des employeurs</a:t>
            </a:r>
          </a:p>
          <a:p>
            <a:pPr marL="285750" indent="-285750" algn="just">
              <a:buFont typeface="Wingdings" panose="05000000000000000000" pitchFamily="2" charset="2"/>
              <a:buChar char="§"/>
            </a:pPr>
            <a:r>
              <a:rPr lang="fr-FR" sz="1400" dirty="0">
                <a:solidFill>
                  <a:schemeClr val="accent1"/>
                </a:solidFill>
                <a:latin typeface="+mj-lt"/>
              </a:rPr>
              <a:t>Des compétences qui restent dans les entreprises </a:t>
            </a:r>
            <a:r>
              <a:rPr lang="fr-FR" sz="1400" dirty="0">
                <a:latin typeface="+mj-lt"/>
              </a:rPr>
              <a:t>: plus de 90% des stagiaires sont encore dans l’entreprise entre 6 et 9 mois après la formation.</a:t>
            </a:r>
          </a:p>
          <a:p>
            <a:pPr marL="285750" indent="-285750" algn="just">
              <a:buFont typeface="Wingdings" panose="05000000000000000000" pitchFamily="2" charset="2"/>
              <a:buChar char="§"/>
            </a:pPr>
            <a:r>
              <a:rPr lang="fr-FR" sz="1400" dirty="0">
                <a:latin typeface="+mj-lt"/>
              </a:rPr>
              <a:t>Des tendances qui se confirment pour les leviers à activer pour renforcer le transfert des compétences acquises en formation : consacrer du temps à l’issu de la formation pour permettre au salarié de mettre en pratique, faire évoluer l’organisation de l’entreprise et guider le salarié (par l’employeur ou un collègue). Les salarié(e)s identifient quant à eux davantage le fait de faire évoluer leur poste.</a:t>
            </a:r>
          </a:p>
          <a:p>
            <a:pPr marL="285750" indent="-285750" algn="just">
              <a:buFont typeface="Wingdings" panose="05000000000000000000" pitchFamily="2" charset="2"/>
              <a:buChar char="§"/>
            </a:pPr>
            <a:r>
              <a:rPr lang="fr-FR" sz="1400" dirty="0">
                <a:solidFill>
                  <a:schemeClr val="accent1"/>
                </a:solidFill>
                <a:latin typeface="+mj-lt"/>
              </a:rPr>
              <a:t>Des impacts reconnus sur les savoir-être professionnels </a:t>
            </a:r>
            <a:r>
              <a:rPr lang="fr-FR" sz="1400" dirty="0">
                <a:latin typeface="+mj-lt"/>
              </a:rPr>
              <a:t>: l’autonomie, l’assurance et la polyvalence.</a:t>
            </a:r>
          </a:p>
          <a:p>
            <a:pPr marL="285750" indent="-285750" algn="just">
              <a:buFont typeface="Wingdings" panose="05000000000000000000" pitchFamily="2" charset="2"/>
              <a:buChar char="§"/>
            </a:pPr>
            <a:r>
              <a:rPr lang="fr-FR" sz="1400" dirty="0">
                <a:solidFill>
                  <a:schemeClr val="accent1"/>
                </a:solidFill>
                <a:latin typeface="+mj-lt"/>
              </a:rPr>
              <a:t>Des impacts sur la motivation et l’implication des salariés qui se renforcent, </a:t>
            </a:r>
            <a:r>
              <a:rPr lang="fr-FR" sz="1400" dirty="0">
                <a:latin typeface="+mj-lt"/>
              </a:rPr>
              <a:t>en particulier dans la perception des employeurs. </a:t>
            </a:r>
          </a:p>
          <a:p>
            <a:pPr marL="285750" indent="-285750" algn="just">
              <a:buFont typeface="Wingdings" panose="05000000000000000000" pitchFamily="2" charset="2"/>
              <a:buChar char="§"/>
            </a:pPr>
            <a:r>
              <a:rPr lang="fr-FR" sz="1400" dirty="0">
                <a:solidFill>
                  <a:schemeClr val="accent1"/>
                </a:solidFill>
                <a:latin typeface="+mj-lt"/>
              </a:rPr>
              <a:t>Un impact positif sur les pratiques de recours à la formation professionnelle : </a:t>
            </a:r>
            <a:r>
              <a:rPr lang="fr-FR" sz="1400" dirty="0">
                <a:latin typeface="+mj-lt"/>
              </a:rPr>
              <a:t>des salarié(e)s qui sont de plus en plus impliqués dans leur inscription aux formations, une appétence grandissante pour des formations complémentaires et plus de facilité côté employeur et salarié(e)s à identifier les compétences à développer. </a:t>
            </a:r>
          </a:p>
          <a:p>
            <a:pPr algn="just"/>
            <a:endParaRPr lang="fr-FR" sz="1400" dirty="0">
              <a:latin typeface="+mj-lt"/>
            </a:endParaRPr>
          </a:p>
          <a:p>
            <a:pPr marL="285750" indent="-285750" algn="just">
              <a:buFont typeface="Wingdings" panose="05000000000000000000" pitchFamily="2" charset="2"/>
              <a:buChar char="§"/>
            </a:pPr>
            <a:r>
              <a:rPr lang="fr-FR" sz="1400" dirty="0">
                <a:solidFill>
                  <a:schemeClr val="accent1"/>
                </a:solidFill>
                <a:latin typeface="+mj-lt"/>
              </a:rPr>
              <a:t>Des pistes pour un impact renforcé des actions de la programmation : </a:t>
            </a:r>
          </a:p>
          <a:p>
            <a:pPr algn="just"/>
            <a:endParaRPr lang="fr-FR" sz="1400" dirty="0">
              <a:solidFill>
                <a:schemeClr val="accent1"/>
              </a:solidFill>
              <a:latin typeface="+mj-lt"/>
            </a:endParaRPr>
          </a:p>
          <a:p>
            <a:pPr marL="742950" lvl="1" indent="-285750" algn="just">
              <a:buFont typeface="Wingdings" panose="05000000000000000000" pitchFamily="2" charset="2"/>
              <a:buChar char="§"/>
            </a:pPr>
            <a:r>
              <a:rPr lang="fr-FR" sz="1400" dirty="0">
                <a:latin typeface="+mj-lt"/>
              </a:rPr>
              <a:t>Un taux de transfert des compétences acquises qui reste stable : </a:t>
            </a:r>
            <a:r>
              <a:rPr lang="fr-FR" sz="1400" dirty="0">
                <a:solidFill>
                  <a:schemeClr val="accent1"/>
                </a:solidFill>
                <a:latin typeface="+mj-lt"/>
              </a:rPr>
              <a:t>la moitié des compétences acquises est complètement transférée </a:t>
            </a:r>
            <a:r>
              <a:rPr lang="fr-FR" sz="1400" dirty="0">
                <a:latin typeface="+mj-lt"/>
              </a:rPr>
              <a:t>à l’issue de la formation (perception similaire côté employeur et salariés)</a:t>
            </a:r>
          </a:p>
          <a:p>
            <a:pPr marL="742950" lvl="1" indent="-285750" algn="just">
              <a:buFont typeface="Wingdings" panose="05000000000000000000" pitchFamily="2" charset="2"/>
              <a:buChar char="§"/>
            </a:pPr>
            <a:r>
              <a:rPr lang="fr-FR" sz="1400" dirty="0">
                <a:latin typeface="+mj-lt"/>
              </a:rPr>
              <a:t>Seul </a:t>
            </a:r>
            <a:r>
              <a:rPr lang="fr-FR" sz="1400" dirty="0">
                <a:solidFill>
                  <a:schemeClr val="accent1"/>
                </a:solidFill>
                <a:latin typeface="+mj-lt"/>
              </a:rPr>
              <a:t>51% des employeurs considère que la formation a complètement atteint ses objectifs.</a:t>
            </a:r>
          </a:p>
          <a:p>
            <a:pPr marL="742950" lvl="1" indent="-285750" algn="just">
              <a:buFont typeface="Wingdings" panose="05000000000000000000" pitchFamily="2" charset="2"/>
              <a:buChar char="§"/>
            </a:pPr>
            <a:r>
              <a:rPr lang="fr-FR" sz="1400" dirty="0">
                <a:latin typeface="+mj-lt"/>
              </a:rPr>
              <a:t>Des actions qui semblent peu influer sur la dynamique collaborative entre les entreprises.</a:t>
            </a:r>
          </a:p>
          <a:p>
            <a:pPr marL="742950" lvl="1" indent="-285750" algn="just">
              <a:buFont typeface="Wingdings" panose="05000000000000000000" pitchFamily="2" charset="2"/>
              <a:buChar char="§"/>
            </a:pPr>
            <a:r>
              <a:rPr lang="fr-FR" sz="1400" dirty="0">
                <a:latin typeface="+mj-lt"/>
              </a:rPr>
              <a:t>Une difficulté à analyser réellement l’impact de la programmation sur la structuration des filières. </a:t>
            </a:r>
          </a:p>
          <a:p>
            <a:pPr marL="742950" lvl="1" indent="-285750">
              <a:buFont typeface="Wingdings" panose="05000000000000000000" pitchFamily="2" charset="2"/>
              <a:buChar char="§"/>
            </a:pPr>
            <a:endParaRPr lang="fr-FR" dirty="0"/>
          </a:p>
          <a:p>
            <a:endParaRPr lang="fr-FR" dirty="0"/>
          </a:p>
          <a:p>
            <a:endParaRPr lang="fr-FR" dirty="0"/>
          </a:p>
        </p:txBody>
      </p:sp>
    </p:spTree>
    <p:extLst>
      <p:ext uri="{BB962C8B-B14F-4D97-AF65-F5344CB8AC3E}">
        <p14:creationId xmlns:p14="http://schemas.microsoft.com/office/powerpoint/2010/main" val="410255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40C5A-0355-4850-8BD7-35645FCAF77E}"/>
              </a:ext>
            </a:extLst>
          </p:cNvPr>
          <p:cNvSpPr>
            <a:spLocks noGrp="1"/>
          </p:cNvSpPr>
          <p:nvPr>
            <p:ph type="title"/>
          </p:nvPr>
        </p:nvSpPr>
        <p:spPr>
          <a:xfrm>
            <a:off x="782782" y="2370570"/>
            <a:ext cx="10515600" cy="1325563"/>
          </a:xfrm>
          <a:noFill/>
          <a:ln w="28575">
            <a:solidFill>
              <a:schemeClr val="accent2"/>
            </a:solidFill>
          </a:ln>
        </p:spPr>
        <p:txBody>
          <a:bodyPr/>
          <a:lstStyle/>
          <a:p>
            <a:pPr algn="ctr"/>
            <a:r>
              <a:rPr lang="fr-FR"/>
              <a:t>Photographie et performance </a:t>
            </a:r>
            <a:br>
              <a:rPr lang="fr-FR"/>
            </a:br>
            <a:r>
              <a:rPr lang="fr-FR"/>
              <a:t>des actions de la programmation</a:t>
            </a:r>
            <a:endParaRPr lang="fr-NC"/>
          </a:p>
        </p:txBody>
      </p:sp>
      <p:sp>
        <p:nvSpPr>
          <p:cNvPr id="4" name="Espace réservé du numéro de diapositive 3">
            <a:extLst>
              <a:ext uri="{FF2B5EF4-FFF2-40B4-BE49-F238E27FC236}">
                <a16:creationId xmlns:a16="http://schemas.microsoft.com/office/drawing/2014/main" id="{746F11C1-D86E-4824-A7A9-46E9E3AC132A}"/>
              </a:ext>
            </a:extLst>
          </p:cNvPr>
          <p:cNvSpPr>
            <a:spLocks noGrp="1"/>
          </p:cNvSpPr>
          <p:nvPr>
            <p:ph type="sldNum" sz="quarter" idx="12"/>
          </p:nvPr>
        </p:nvSpPr>
        <p:spPr/>
        <p:txBody>
          <a:bodyPr/>
          <a:lstStyle/>
          <a:p>
            <a:fld id="{122E7E8F-CE77-40CD-9E35-91660E888EB9}" type="slidenum">
              <a:rPr lang="fr-NC" smtClean="0"/>
              <a:t>7</a:t>
            </a:fld>
            <a:endParaRPr lang="fr-NC"/>
          </a:p>
        </p:txBody>
      </p:sp>
    </p:spTree>
    <p:extLst>
      <p:ext uri="{BB962C8B-B14F-4D97-AF65-F5344CB8AC3E}">
        <p14:creationId xmlns:p14="http://schemas.microsoft.com/office/powerpoint/2010/main" val="278221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8AB8F-B77B-7657-8E5A-64D3C45ADEE5}"/>
              </a:ext>
            </a:extLst>
          </p:cNvPr>
          <p:cNvSpPr>
            <a:spLocks noGrp="1"/>
          </p:cNvSpPr>
          <p:nvPr>
            <p:ph type="title"/>
          </p:nvPr>
        </p:nvSpPr>
        <p:spPr>
          <a:xfrm>
            <a:off x="386938" y="-198438"/>
            <a:ext cx="10515600" cy="1325563"/>
          </a:xfrm>
        </p:spPr>
        <p:txBody>
          <a:bodyPr>
            <a:normAutofit/>
          </a:bodyPr>
          <a:lstStyle/>
          <a:p>
            <a:r>
              <a:rPr lang="fr-FR" sz="1800" b="1" dirty="0">
                <a:solidFill>
                  <a:schemeClr val="accent1"/>
                </a:solidFill>
              </a:rPr>
              <a:t>En introduction quelques chiffres clés sur l’action de la programmation</a:t>
            </a:r>
          </a:p>
        </p:txBody>
      </p:sp>
      <p:sp>
        <p:nvSpPr>
          <p:cNvPr id="3" name="Espace réservé du numéro de diapositive 2">
            <a:extLst>
              <a:ext uri="{FF2B5EF4-FFF2-40B4-BE49-F238E27FC236}">
                <a16:creationId xmlns:a16="http://schemas.microsoft.com/office/drawing/2014/main" id="{3391F9F8-C531-6068-30A8-600468F22891}"/>
              </a:ext>
            </a:extLst>
          </p:cNvPr>
          <p:cNvSpPr>
            <a:spLocks noGrp="1"/>
          </p:cNvSpPr>
          <p:nvPr>
            <p:ph type="sldNum" sz="quarter" idx="12"/>
          </p:nvPr>
        </p:nvSpPr>
        <p:spPr/>
        <p:txBody>
          <a:bodyPr/>
          <a:lstStyle/>
          <a:p>
            <a:fld id="{8DF98CC9-A4D7-47D7-B152-95CCF62D9D11}" type="slidenum">
              <a:rPr lang="fr-NC" smtClean="0"/>
              <a:t>8</a:t>
            </a:fld>
            <a:endParaRPr lang="fr-NC"/>
          </a:p>
        </p:txBody>
      </p:sp>
      <p:cxnSp>
        <p:nvCxnSpPr>
          <p:cNvPr id="5" name="Connecteur droit 4">
            <a:extLst>
              <a:ext uri="{FF2B5EF4-FFF2-40B4-BE49-F238E27FC236}">
                <a16:creationId xmlns:a16="http://schemas.microsoft.com/office/drawing/2014/main" id="{7F657459-B7D2-158A-25A2-13A81B9FEE08}"/>
              </a:ext>
            </a:extLst>
          </p:cNvPr>
          <p:cNvCxnSpPr/>
          <p:nvPr/>
        </p:nvCxnSpPr>
        <p:spPr>
          <a:xfrm>
            <a:off x="331471" y="716242"/>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4" name="Image 3">
            <a:extLst>
              <a:ext uri="{FF2B5EF4-FFF2-40B4-BE49-F238E27FC236}">
                <a16:creationId xmlns:a16="http://schemas.microsoft.com/office/drawing/2014/main" id="{2B53B340-A941-F523-1992-80BA5096A80C}"/>
              </a:ext>
            </a:extLst>
          </p:cNvPr>
          <p:cNvPicPr>
            <a:picLocks noChangeAspect="1"/>
          </p:cNvPicPr>
          <p:nvPr/>
        </p:nvPicPr>
        <p:blipFill>
          <a:blip r:embed="rId2"/>
          <a:stretch>
            <a:fillRect/>
          </a:stretch>
        </p:blipFill>
        <p:spPr>
          <a:xfrm>
            <a:off x="386938" y="1265798"/>
            <a:ext cx="11261436" cy="3920080"/>
          </a:xfrm>
          <a:prstGeom prst="rect">
            <a:avLst/>
          </a:prstGeom>
        </p:spPr>
      </p:pic>
      <p:sp>
        <p:nvSpPr>
          <p:cNvPr id="6" name="ZoneTexte 5">
            <a:extLst>
              <a:ext uri="{FF2B5EF4-FFF2-40B4-BE49-F238E27FC236}">
                <a16:creationId xmlns:a16="http://schemas.microsoft.com/office/drawing/2014/main" id="{B2B6DD89-555D-C4EA-90F3-653F89255785}"/>
              </a:ext>
            </a:extLst>
          </p:cNvPr>
          <p:cNvSpPr txBox="1"/>
          <p:nvPr/>
        </p:nvSpPr>
        <p:spPr>
          <a:xfrm>
            <a:off x="1994916" y="5458968"/>
            <a:ext cx="8202168" cy="261610"/>
          </a:xfrm>
          <a:prstGeom prst="rect">
            <a:avLst/>
          </a:prstGeom>
          <a:noFill/>
        </p:spPr>
        <p:txBody>
          <a:bodyPr wrap="square" rtlCol="0">
            <a:spAutoFit/>
          </a:bodyPr>
          <a:lstStyle/>
          <a:p>
            <a:pPr algn="ctr"/>
            <a:r>
              <a:rPr lang="fr-FR" sz="1100" dirty="0"/>
              <a:t>Noter : les données pour 2022 et 2023 sont temporaires, car les actions conventionnées n’ont pas toutes été réalisées. </a:t>
            </a:r>
          </a:p>
        </p:txBody>
      </p:sp>
    </p:spTree>
    <p:extLst>
      <p:ext uri="{BB962C8B-B14F-4D97-AF65-F5344CB8AC3E}">
        <p14:creationId xmlns:p14="http://schemas.microsoft.com/office/powerpoint/2010/main" val="64071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9F685-336E-80DB-8A1F-C48DC9E63549}"/>
              </a:ext>
            </a:extLst>
          </p:cNvPr>
          <p:cNvSpPr>
            <a:spLocks noGrp="1"/>
          </p:cNvSpPr>
          <p:nvPr>
            <p:ph type="title"/>
          </p:nvPr>
        </p:nvSpPr>
        <p:spPr>
          <a:xfrm>
            <a:off x="96818" y="29710"/>
            <a:ext cx="11887125" cy="689124"/>
          </a:xfrm>
        </p:spPr>
        <p:txBody>
          <a:bodyPr>
            <a:noAutofit/>
          </a:bodyPr>
          <a:lstStyle/>
          <a:p>
            <a:r>
              <a:rPr lang="fr-FR" sz="2200" b="1" dirty="0">
                <a:solidFill>
                  <a:schemeClr val="accent5">
                    <a:lumMod val="75000"/>
                  </a:schemeClr>
                </a:solidFill>
              </a:rPr>
              <a:t>Plus de 1 milliard XPF conventionnés par le FIAF dans le cadre des actions de la programmation entre 2017 et 2023</a:t>
            </a:r>
            <a:endParaRPr lang="fr-NC" sz="2200" b="1" dirty="0">
              <a:solidFill>
                <a:schemeClr val="accent5">
                  <a:lumMod val="75000"/>
                </a:schemeClr>
              </a:solidFill>
            </a:endParaRPr>
          </a:p>
        </p:txBody>
      </p:sp>
      <p:sp>
        <p:nvSpPr>
          <p:cNvPr id="3" name="Espace réservé du contenu 2">
            <a:extLst>
              <a:ext uri="{FF2B5EF4-FFF2-40B4-BE49-F238E27FC236}">
                <a16:creationId xmlns:a16="http://schemas.microsoft.com/office/drawing/2014/main" id="{38B576E9-3E56-DE61-2980-D0963D2A4B9F}"/>
              </a:ext>
            </a:extLst>
          </p:cNvPr>
          <p:cNvSpPr>
            <a:spLocks noGrp="1"/>
          </p:cNvSpPr>
          <p:nvPr>
            <p:ph idx="1"/>
          </p:nvPr>
        </p:nvSpPr>
        <p:spPr>
          <a:xfrm>
            <a:off x="342901" y="1410896"/>
            <a:ext cx="5584370" cy="1985069"/>
          </a:xfrm>
        </p:spPr>
        <p:txBody>
          <a:bodyPr>
            <a:normAutofit/>
          </a:bodyPr>
          <a:lstStyle/>
          <a:p>
            <a:pPr marL="0" indent="0" algn="just">
              <a:buNone/>
            </a:pPr>
            <a:r>
              <a:rPr lang="fr-FR" sz="1300" dirty="0">
                <a:latin typeface="+mj-lt"/>
              </a:rPr>
              <a:t>Entre 2017 et 2023, ce sont </a:t>
            </a:r>
            <a:r>
              <a:rPr lang="fr-FR" sz="1300" b="1" dirty="0">
                <a:solidFill>
                  <a:schemeClr val="accent5">
                    <a:lumMod val="75000"/>
                  </a:schemeClr>
                </a:solidFill>
                <a:latin typeface="+mj-lt"/>
              </a:rPr>
              <a:t>1 011 106 164 XPF </a:t>
            </a:r>
            <a:r>
              <a:rPr lang="fr-FR" sz="1300" dirty="0">
                <a:latin typeface="+mj-lt"/>
              </a:rPr>
              <a:t>qui ont été investis dans des projets de la programmation dédiés à des actions de formation collectives et individuelles (notamment des parcours diplômants ou dispositifs de VAE).</a:t>
            </a:r>
          </a:p>
          <a:p>
            <a:pPr marL="0" indent="0">
              <a:buNone/>
            </a:pPr>
            <a:r>
              <a:rPr lang="fr-FR" sz="1300" dirty="0">
                <a:latin typeface="+mj-lt"/>
              </a:rPr>
              <a:t>Les montants engagés connaissent de fortes fluctuations d’une année sur l’autre. L’année 2020 notamment ayant été impactée par la crise sanitaire.</a:t>
            </a:r>
          </a:p>
          <a:p>
            <a:pPr marL="0" indent="0">
              <a:buNone/>
            </a:pPr>
            <a:endParaRPr lang="fr-FR" sz="1400" dirty="0">
              <a:latin typeface="+mj-lt"/>
            </a:endParaRPr>
          </a:p>
          <a:p>
            <a:pPr marL="0" indent="0">
              <a:buNone/>
            </a:pPr>
            <a:endParaRPr lang="fr-NC" sz="1800" dirty="0">
              <a:latin typeface="+mj-lt"/>
            </a:endParaRPr>
          </a:p>
        </p:txBody>
      </p:sp>
      <p:sp>
        <p:nvSpPr>
          <p:cNvPr id="12" name="Espace réservé du contenu 2">
            <a:extLst>
              <a:ext uri="{FF2B5EF4-FFF2-40B4-BE49-F238E27FC236}">
                <a16:creationId xmlns:a16="http://schemas.microsoft.com/office/drawing/2014/main" id="{590B4247-7582-822E-9D30-006C406F7831}"/>
              </a:ext>
            </a:extLst>
          </p:cNvPr>
          <p:cNvSpPr txBox="1">
            <a:spLocks/>
          </p:cNvSpPr>
          <p:nvPr/>
        </p:nvSpPr>
        <p:spPr>
          <a:xfrm>
            <a:off x="276764" y="3240524"/>
            <a:ext cx="11077036" cy="14672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300" b="1" dirty="0">
                <a:solidFill>
                  <a:schemeClr val="accent5">
                    <a:lumMod val="75000"/>
                  </a:schemeClr>
                </a:solidFill>
                <a:latin typeface="+mj-lt"/>
              </a:rPr>
              <a:t>72% des montants conventionnés entre 2017 et 2023 ont réellement été dépensés au 01/03/2024, soit 733 129 028 XPF. </a:t>
            </a:r>
          </a:p>
          <a:p>
            <a:pPr marL="0" indent="0" algn="just">
              <a:buFont typeface="Arial" panose="020B0604020202020204" pitchFamily="34" charset="0"/>
              <a:buNone/>
            </a:pPr>
            <a:r>
              <a:rPr lang="fr-FR" sz="1300" dirty="0">
                <a:latin typeface="+mj-lt"/>
              </a:rPr>
              <a:t>Pour les 28 % restants, plusieurs explications:</a:t>
            </a:r>
          </a:p>
          <a:p>
            <a:pPr algn="just">
              <a:buFontTx/>
              <a:buChar char="-"/>
            </a:pPr>
            <a:r>
              <a:rPr lang="fr-FR" sz="1300" dirty="0">
                <a:latin typeface="+mj-lt"/>
              </a:rPr>
              <a:t>Les actions n’ont finalement pas été mises en place (cf. le taux de réalisation des actions). </a:t>
            </a:r>
          </a:p>
          <a:p>
            <a:pPr algn="just">
              <a:buFontTx/>
              <a:buChar char="-"/>
            </a:pPr>
            <a:r>
              <a:rPr lang="fr-FR" sz="1300" dirty="0">
                <a:latin typeface="+mj-lt"/>
              </a:rPr>
              <a:t>Le conventionnement prévoyait un montant fixe par stagiaire et le FIAF n’a donc pris en charge que la participation des stagiaires effectivement présents (cas de la formation RGPD par exemple).</a:t>
            </a:r>
          </a:p>
          <a:p>
            <a:pPr algn="just">
              <a:buFontTx/>
              <a:buChar char="-"/>
            </a:pPr>
            <a:r>
              <a:rPr lang="fr-FR" sz="1300" dirty="0">
                <a:latin typeface="+mj-lt"/>
              </a:rPr>
              <a:t>Les coûts de mises en œuvre ont été moins importants que prévus.</a:t>
            </a:r>
          </a:p>
          <a:p>
            <a:pPr algn="just">
              <a:buFontTx/>
              <a:buChar char="-"/>
            </a:pPr>
            <a:r>
              <a:rPr lang="fr-FR" sz="1300" dirty="0">
                <a:latin typeface="+mj-lt"/>
              </a:rPr>
              <a:t>Les actions ne sont pas encore terminées (actions longues), ou n’ont pas encore été mises en œuvre.</a:t>
            </a:r>
            <a:endParaRPr lang="fr-NC" sz="1300" dirty="0">
              <a:latin typeface="+mj-lt"/>
            </a:endParaRPr>
          </a:p>
        </p:txBody>
      </p:sp>
      <p:cxnSp>
        <p:nvCxnSpPr>
          <p:cNvPr id="16" name="Connecteur droit 15">
            <a:extLst>
              <a:ext uri="{FF2B5EF4-FFF2-40B4-BE49-F238E27FC236}">
                <a16:creationId xmlns:a16="http://schemas.microsoft.com/office/drawing/2014/main" id="{9D3720AE-1B19-7E37-B036-C15CDA7ECDBE}"/>
              </a:ext>
            </a:extLst>
          </p:cNvPr>
          <p:cNvCxnSpPr/>
          <p:nvPr/>
        </p:nvCxnSpPr>
        <p:spPr>
          <a:xfrm>
            <a:off x="326572" y="751868"/>
            <a:ext cx="11201399"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5" name="Espace réservé du numéro de diapositive 4">
            <a:extLst>
              <a:ext uri="{FF2B5EF4-FFF2-40B4-BE49-F238E27FC236}">
                <a16:creationId xmlns:a16="http://schemas.microsoft.com/office/drawing/2014/main" id="{006F63DA-3E5F-B5B2-0CEC-DEFB824895A4}"/>
              </a:ext>
            </a:extLst>
          </p:cNvPr>
          <p:cNvSpPr>
            <a:spLocks noGrp="1"/>
          </p:cNvSpPr>
          <p:nvPr>
            <p:ph type="sldNum" sz="quarter" idx="12"/>
          </p:nvPr>
        </p:nvSpPr>
        <p:spPr/>
        <p:txBody>
          <a:bodyPr/>
          <a:lstStyle/>
          <a:p>
            <a:fld id="{8DF98CC9-A4D7-47D7-B152-95CCF62D9D11}" type="slidenum">
              <a:rPr lang="fr-NC" smtClean="0"/>
              <a:t>9</a:t>
            </a:fld>
            <a:endParaRPr lang="fr-NC"/>
          </a:p>
        </p:txBody>
      </p:sp>
      <p:sp>
        <p:nvSpPr>
          <p:cNvPr id="8" name="ZoneTexte 7">
            <a:extLst>
              <a:ext uri="{FF2B5EF4-FFF2-40B4-BE49-F238E27FC236}">
                <a16:creationId xmlns:a16="http://schemas.microsoft.com/office/drawing/2014/main" id="{F90DC6F5-E78E-9424-B6A5-4E67EEF626C1}"/>
              </a:ext>
            </a:extLst>
          </p:cNvPr>
          <p:cNvSpPr txBox="1"/>
          <p:nvPr/>
        </p:nvSpPr>
        <p:spPr>
          <a:xfrm>
            <a:off x="310122" y="6590670"/>
            <a:ext cx="4963886" cy="261610"/>
          </a:xfrm>
          <a:prstGeom prst="rect">
            <a:avLst/>
          </a:prstGeom>
          <a:noFill/>
        </p:spPr>
        <p:txBody>
          <a:bodyPr wrap="square" rtlCol="0">
            <a:spAutoFit/>
          </a:bodyPr>
          <a:lstStyle/>
          <a:p>
            <a:r>
              <a:rPr lang="fr-FR" sz="1100" i="1">
                <a:latin typeface="+mj-lt"/>
              </a:rPr>
              <a:t>**Données en provenance du tableau de suivi de facturation de la programmation</a:t>
            </a:r>
            <a:endParaRPr lang="fr-NC" sz="1100" i="1">
              <a:latin typeface="+mj-lt"/>
            </a:endParaRPr>
          </a:p>
        </p:txBody>
      </p:sp>
      <p:pic>
        <p:nvPicPr>
          <p:cNvPr id="9" name="Image 8">
            <a:extLst>
              <a:ext uri="{FF2B5EF4-FFF2-40B4-BE49-F238E27FC236}">
                <a16:creationId xmlns:a16="http://schemas.microsoft.com/office/drawing/2014/main" id="{B80C01E3-026E-7635-70BE-6634177AA697}"/>
              </a:ext>
            </a:extLst>
          </p:cNvPr>
          <p:cNvPicPr>
            <a:picLocks noChangeAspect="1"/>
          </p:cNvPicPr>
          <p:nvPr/>
        </p:nvPicPr>
        <p:blipFill>
          <a:blip r:embed="rId3"/>
          <a:stretch>
            <a:fillRect/>
          </a:stretch>
        </p:blipFill>
        <p:spPr>
          <a:xfrm>
            <a:off x="6577781" y="788985"/>
            <a:ext cx="4295643" cy="2410587"/>
          </a:xfrm>
          <a:prstGeom prst="rect">
            <a:avLst/>
          </a:prstGeom>
        </p:spPr>
      </p:pic>
      <p:pic>
        <p:nvPicPr>
          <p:cNvPr id="10" name="Image 9">
            <a:extLst>
              <a:ext uri="{FF2B5EF4-FFF2-40B4-BE49-F238E27FC236}">
                <a16:creationId xmlns:a16="http://schemas.microsoft.com/office/drawing/2014/main" id="{99FE8C85-E15B-627D-2D59-FCE352DD46C7}"/>
              </a:ext>
            </a:extLst>
          </p:cNvPr>
          <p:cNvPicPr>
            <a:picLocks noChangeAspect="1"/>
          </p:cNvPicPr>
          <p:nvPr/>
        </p:nvPicPr>
        <p:blipFill>
          <a:blip r:embed="rId4"/>
          <a:stretch>
            <a:fillRect/>
          </a:stretch>
        </p:blipFill>
        <p:spPr>
          <a:xfrm>
            <a:off x="2298924" y="5269955"/>
            <a:ext cx="9685020" cy="1295400"/>
          </a:xfrm>
          <a:prstGeom prst="rect">
            <a:avLst/>
          </a:prstGeom>
        </p:spPr>
      </p:pic>
    </p:spTree>
    <p:extLst>
      <p:ext uri="{BB962C8B-B14F-4D97-AF65-F5344CB8AC3E}">
        <p14:creationId xmlns:p14="http://schemas.microsoft.com/office/powerpoint/2010/main" val="41032749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4829</TotalTime>
  <Words>10738</Words>
  <Application>Microsoft Office PowerPoint</Application>
  <PresentationFormat>Grand écran</PresentationFormat>
  <Paragraphs>559</Paragraphs>
  <Slides>64</Slides>
  <Notes>8</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64</vt:i4>
      </vt:variant>
    </vt:vector>
  </HeadingPairs>
  <TitlesOfParts>
    <vt:vector size="70" baseType="lpstr">
      <vt:lpstr>Arial</vt:lpstr>
      <vt:lpstr>Calibri</vt:lpstr>
      <vt:lpstr>Calibri Light</vt:lpstr>
      <vt:lpstr>Wingdings</vt:lpstr>
      <vt:lpstr>Thème Office</vt:lpstr>
      <vt:lpstr>Worksheet</vt:lpstr>
      <vt:lpstr>Mise à jour de l’étude d’impact  des actions de la programmation du FIAF conventionnées entre 2017 et 2023</vt:lpstr>
      <vt:lpstr>Présentation PowerPoint</vt:lpstr>
      <vt:lpstr>Eléments de cadrage</vt:lpstr>
      <vt:lpstr>Présentation PowerPoint</vt:lpstr>
      <vt:lpstr>Présentation PowerPoint</vt:lpstr>
      <vt:lpstr>Présentation PowerPoint</vt:lpstr>
      <vt:lpstr>Photographie et performance  des actions de la programmation</vt:lpstr>
      <vt:lpstr>En introduction quelques chiffres clés sur l’action de la programmation</vt:lpstr>
      <vt:lpstr>Plus de 1 milliard XPF conventionnés par le FIAF dans le cadre des actions de la programmation entre 2017 et 2023</vt:lpstr>
      <vt:lpstr>44% des montants conventionnés concernent des projets prioritaires mis en place suite à une alerte du monde économique</vt:lpstr>
      <vt:lpstr>Une action complétée par la prise en charge des frais annexes mais qui reste encore en retrait</vt:lpstr>
      <vt:lpstr>680 actions de formation mises en œuvre entre 2017 et 2023</vt:lpstr>
      <vt:lpstr>Taux de remplissage des formations financées dans le cadre de la programmation</vt:lpstr>
      <vt:lpstr>Taux de participation</vt:lpstr>
      <vt:lpstr>Plus de 200 000 heures de formation financées depuis 2017</vt:lpstr>
      <vt:lpstr>Analyse des coûts : des disparités fortes avec le pôle financement des plans de formation</vt:lpstr>
      <vt:lpstr>Des actions toujours concentrées sur la capitale</vt:lpstr>
      <vt:lpstr>66 organismes de formation actifs dans les actions de la programmation</vt:lpstr>
      <vt:lpstr>Quelques éléments de synthèse</vt:lpstr>
      <vt:lpstr>Impact sur le recours à la formation professionnelle par les entreprises</vt:lpstr>
      <vt:lpstr>Plus de 900 entreprises bénéficiaires d’une action de la programmation</vt:lpstr>
      <vt:lpstr>56% des entreprises ont envoyé au moins deux stagiaires dans une formation de la programmation</vt:lpstr>
      <vt:lpstr>15% des entreprises employeuses du secteur privé ont eu recours à une action de la programmation</vt:lpstr>
      <vt:lpstr>2/3 des entreprises bénéficiaires concentrées dans 5 secteurs</vt:lpstr>
      <vt:lpstr>Des disparités de recours aux actions de la programmation par secteur d’activité</vt:lpstr>
      <vt:lpstr>Un taux de pénétration qui varie fortement selon les secteurs d’activité</vt:lpstr>
      <vt:lpstr>L’impact de l’action de la programmation en tant que porte d’entrée du FIAF</vt:lpstr>
      <vt:lpstr>Impact sur la montée en compétence des salarié(e)s</vt:lpstr>
      <vt:lpstr>Une programmation centrée sur les formations qualifiantes</vt:lpstr>
      <vt:lpstr>Près de 5000 bénéficiaires d’une action de la programmation </vt:lpstr>
      <vt:lpstr>Répartition des stagiaires par secteur d’activités.</vt:lpstr>
      <vt:lpstr>Une tendance qui se renforce : des actions qui touchent principalement des stagiaires issus des entreprises de plus de 10 salarié(e)s</vt:lpstr>
      <vt:lpstr>89% des stagiaires évalué(e)s ont acquis les compétences visées par la formation</vt:lpstr>
      <vt:lpstr>Évaluation de la satisfaction</vt:lpstr>
      <vt:lpstr>Des stagiaires partie-prenante de leur participation</vt:lpstr>
      <vt:lpstr>Un taux de satisfaction très élevé au regard des aspects logistiques des formations</vt:lpstr>
      <vt:lpstr>Un taux de satisfaction très élevé au regard des aspects pédagogiques de la formation</vt:lpstr>
      <vt:lpstr>Les apports multiples de la formation</vt:lpstr>
      <vt:lpstr>Évaluation de l’impact à froid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éléments de synthèse sur les résultats des enquêtes à froid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Mise à jour de l’étude d’impact de la programmation du FIAF</dc:title>
  <dc:creator>Emilie Giraut</dc:creator>
  <cp:lastModifiedBy>Séverine Zimmer - FIAF NC</cp:lastModifiedBy>
  <cp:revision>30</cp:revision>
  <dcterms:created xsi:type="dcterms:W3CDTF">2023-04-18T09:08:43Z</dcterms:created>
  <dcterms:modified xsi:type="dcterms:W3CDTF">2024-04-25T21:49:16Z</dcterms:modified>
</cp:coreProperties>
</file>